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322" r:id="rId2"/>
    <p:sldId id="342" r:id="rId3"/>
    <p:sldId id="257" r:id="rId4"/>
    <p:sldId id="333" r:id="rId5"/>
    <p:sldId id="259" r:id="rId6"/>
    <p:sldId id="260" r:id="rId7"/>
    <p:sldId id="261" r:id="rId8"/>
    <p:sldId id="262" r:id="rId9"/>
    <p:sldId id="264" r:id="rId10"/>
    <p:sldId id="265" r:id="rId11"/>
    <p:sldId id="266" r:id="rId12"/>
    <p:sldId id="267" r:id="rId13"/>
    <p:sldId id="268" r:id="rId14"/>
    <p:sldId id="335" r:id="rId15"/>
    <p:sldId id="324" r:id="rId16"/>
    <p:sldId id="272" r:id="rId17"/>
    <p:sldId id="336" r:id="rId18"/>
    <p:sldId id="273" r:id="rId19"/>
    <p:sldId id="337" r:id="rId20"/>
    <p:sldId id="338" r:id="rId21"/>
    <p:sldId id="341" r:id="rId22"/>
    <p:sldId id="340" r:id="rId23"/>
    <p:sldId id="329" r:id="rId24"/>
    <p:sldId id="275" r:id="rId25"/>
    <p:sldId id="312" r:id="rId26"/>
    <p:sldId id="276" r:id="rId27"/>
    <p:sldId id="277" r:id="rId28"/>
    <p:sldId id="278" r:id="rId29"/>
    <p:sldId id="280" r:id="rId30"/>
    <p:sldId id="281" r:id="rId31"/>
    <p:sldId id="282" r:id="rId32"/>
    <p:sldId id="326" r:id="rId33"/>
    <p:sldId id="283" r:id="rId34"/>
    <p:sldId id="327" r:id="rId35"/>
    <p:sldId id="284" r:id="rId36"/>
    <p:sldId id="328" r:id="rId37"/>
    <p:sldId id="289" r:id="rId38"/>
    <p:sldId id="315" r:id="rId39"/>
    <p:sldId id="318" r:id="rId40"/>
    <p:sldId id="317" r:id="rId41"/>
    <p:sldId id="321" r:id="rId42"/>
    <p:sldId id="319" r:id="rId43"/>
    <p:sldId id="320" r:id="rId44"/>
    <p:sldId id="293" r:id="rId45"/>
    <p:sldId id="294" r:id="rId46"/>
    <p:sldId id="295" r:id="rId47"/>
    <p:sldId id="299" r:id="rId48"/>
    <p:sldId id="301" r:id="rId49"/>
    <p:sldId id="302" r:id="rId50"/>
    <p:sldId id="303" r:id="rId51"/>
    <p:sldId id="304" r:id="rId52"/>
    <p:sldId id="305" r:id="rId53"/>
    <p:sldId id="307" r:id="rId54"/>
    <p:sldId id="310" r:id="rId55"/>
    <p:sldId id="323" r:id="rId56"/>
    <p:sldId id="316" r:id="rId57"/>
    <p:sldId id="311" r:id="rId58"/>
    <p:sldId id="343" r:id="rId59"/>
    <p:sldId id="344" r:id="rId60"/>
    <p:sldId id="345" r:id="rId61"/>
    <p:sldId id="346" r:id="rId62"/>
    <p:sldId id="347" r:id="rId63"/>
    <p:sldId id="348" r:id="rId64"/>
    <p:sldId id="349" r:id="rId65"/>
    <p:sldId id="350" r:id="rId66"/>
    <p:sldId id="351" r:id="rId67"/>
    <p:sldId id="352" r:id="rId68"/>
    <p:sldId id="353" r:id="rId69"/>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97" autoAdjust="0"/>
    <p:restoredTop sz="91225" autoAdjust="0"/>
  </p:normalViewPr>
  <p:slideViewPr>
    <p:cSldViewPr>
      <p:cViewPr varScale="1">
        <p:scale>
          <a:sx n="61" d="100"/>
          <a:sy n="61" d="100"/>
        </p:scale>
        <p:origin x="1444" y="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580DC6FB-6489-417A-B8D1-EBC21E4AD621}" type="datetimeFigureOut">
              <a:rPr lang="en-US" smtClean="0"/>
              <a:pPr/>
              <a:t>4/16/2025</a:t>
            </a:fld>
            <a:endParaRPr lang="en-MY"/>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8165DB8E-6294-4FDB-B967-7E9C3733195F}" type="slidenum">
              <a:rPr lang="en-MY" smtClean="0"/>
              <a:pPr/>
              <a:t>‹#›</a:t>
            </a:fld>
            <a:endParaRPr lang="en-MY"/>
          </a:p>
        </p:txBody>
      </p:sp>
    </p:spTree>
    <p:extLst>
      <p:ext uri="{BB962C8B-B14F-4D97-AF65-F5344CB8AC3E}">
        <p14:creationId xmlns:p14="http://schemas.microsoft.com/office/powerpoint/2010/main" val="2842543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23E937E-EF2E-48C9-82C5-466D8148F5AE}" type="slidenum">
              <a:rPr lang="en-US" smtClean="0"/>
              <a:t>2</a:t>
            </a:fld>
            <a:endParaRPr lang="en-US"/>
          </a:p>
        </p:txBody>
      </p:sp>
    </p:spTree>
    <p:extLst>
      <p:ext uri="{BB962C8B-B14F-4D97-AF65-F5344CB8AC3E}">
        <p14:creationId xmlns:p14="http://schemas.microsoft.com/office/powerpoint/2010/main" val="30196597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13</a:t>
            </a:fld>
            <a:endParaRPr lang="en-MY"/>
          </a:p>
        </p:txBody>
      </p:sp>
    </p:spTree>
    <p:extLst>
      <p:ext uri="{BB962C8B-B14F-4D97-AF65-F5344CB8AC3E}">
        <p14:creationId xmlns:p14="http://schemas.microsoft.com/office/powerpoint/2010/main" val="21917269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a:t>Akutna cirklatorna slabost usled n</a:t>
            </a:r>
            <a:r>
              <a:rPr lang="en-US"/>
              <a:t>eadekvatn</a:t>
            </a:r>
            <a:r>
              <a:rPr lang="x-none"/>
              <a:t>e</a:t>
            </a:r>
            <a:r>
              <a:rPr lang="en-US"/>
              <a:t> </a:t>
            </a:r>
            <a:r>
              <a:rPr lang="x-none"/>
              <a:t>ćelijske</a:t>
            </a:r>
            <a:r>
              <a:rPr lang="x-none" baseline="0"/>
              <a:t> iskoristljivosti O2 zbog hemoragije, dehodratacije ili drugih razloga smanjenja cirkulatornog volumena. Hemoragijski je najteži oblik hipovolemijskog šoka. Vezano za traumu je najčešći uzrok smrti u dobi od 1-44 godine. Trauma doprinosi sa 10%  ukupne stope smrtnosti u svetu. </a:t>
            </a:r>
            <a:endParaRPr lang="en-US"/>
          </a:p>
          <a:p>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14</a:t>
            </a:fld>
            <a:endParaRPr lang="en-MY"/>
          </a:p>
        </p:txBody>
      </p:sp>
    </p:spTree>
    <p:extLst>
      <p:ext uri="{BB962C8B-B14F-4D97-AF65-F5344CB8AC3E}">
        <p14:creationId xmlns:p14="http://schemas.microsoft.com/office/powerpoint/2010/main" val="1577818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a:t>Smanjeno</a:t>
            </a:r>
            <a:r>
              <a:rPr lang="x-none" baseline="0"/>
              <a:t> vensko vraćanje smanjuje preload  to umanjuje CO i tako TA pa nastaje  hupoperfuzija organa i tkivna hipoksija , organska disfunkcija i MODs.</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15</a:t>
            </a:fld>
            <a:endParaRPr lang="en-MY"/>
          </a:p>
        </p:txBody>
      </p:sp>
    </p:spTree>
    <p:extLst>
      <p:ext uri="{BB962C8B-B14F-4D97-AF65-F5344CB8AC3E}">
        <p14:creationId xmlns:p14="http://schemas.microsoft.com/office/powerpoint/2010/main" val="3771438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a:t>Da bi se procenila</a:t>
            </a:r>
            <a:r>
              <a:rPr lang="x-none" baseline="0"/>
              <a:t> težina i izvor krvarenja u primeni je klasifikacija koja objedinjava količinu gubitaka krvi uz kliničke znake;  zatim imiging tehnike (UZ,CT, MSCT);  laboratorija (Hb,Hct, laktati, bazni eksces, koagualcioni test i viskoelastične metode – TEG i ROTEM) </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16</a:t>
            </a:fld>
            <a:endParaRPr lang="en-MY"/>
          </a:p>
        </p:txBody>
      </p:sp>
    </p:spTree>
    <p:extLst>
      <p:ext uri="{BB962C8B-B14F-4D97-AF65-F5344CB8AC3E}">
        <p14:creationId xmlns:p14="http://schemas.microsoft.com/office/powerpoint/2010/main" val="33884636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a:t>Ranije se</a:t>
            </a:r>
            <a:r>
              <a:rPr lang="x-none" baseline="0"/>
              <a:t> davala brzo velika količina kristaloida da bi se obnovila hemodinamika. Ali ta strategija može usloviti otkidanje ugruška na mestu krvarenja, diluciju faktora koagulacije i hipotermiju u šoku. Dodatno, može se pogoršati hemoragijskom šokom indukovani inflamatorni odgovor i indukovati imunu disregulaciju. </a:t>
            </a:r>
            <a:r>
              <a:rPr lang="x-none" sz="1200" b="0" i="0" u="none" strike="noStrike" kern="1200" baseline="0">
                <a:solidFill>
                  <a:schemeClr val="tx1"/>
                </a:solidFill>
                <a:latin typeface="+mn-lt"/>
                <a:ea typeface="+mn-ea"/>
                <a:cs typeface="+mn-cs"/>
              </a:rPr>
              <a:t>P</a:t>
            </a:r>
            <a:r>
              <a:rPr lang="en-US" sz="1200" b="0" i="0" u="none" strike="noStrike" kern="1200" baseline="0">
                <a:solidFill>
                  <a:schemeClr val="tx1"/>
                </a:solidFill>
                <a:latin typeface="+mn-lt"/>
                <a:ea typeface="+mn-ea"/>
                <a:cs typeface="+mn-cs"/>
              </a:rPr>
              <a:t>ermissive hypotension was introduced. It is</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a concept of low-volume fluid resuscitation and it</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avoids the adverse effects of traditional</a:t>
            </a:r>
          </a:p>
          <a:p>
            <a:r>
              <a:rPr lang="en-US" sz="1200" b="0" i="0" u="none" strike="noStrike" kern="1200" baseline="0">
                <a:solidFill>
                  <a:schemeClr val="tx1"/>
                </a:solidFill>
                <a:latin typeface="+mn-lt"/>
                <a:ea typeface="+mn-ea"/>
                <a:cs typeface="+mn-cs"/>
              </a:rPr>
              <a:t>Resuscitation</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while maintaining tissue perfusion</a:t>
            </a:r>
          </a:p>
          <a:p>
            <a:r>
              <a:rPr lang="en-US" sz="1200" b="0" i="0" u="none" strike="noStrike" kern="1200" baseline="0">
                <a:solidFill>
                  <a:schemeClr val="tx1"/>
                </a:solidFill>
                <a:latin typeface="+mn-lt"/>
                <a:ea typeface="+mn-ea"/>
                <a:cs typeface="+mn-cs"/>
              </a:rPr>
              <a:t>for a short period.</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In addition, brief</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periods (60–90 min) of permissive hypotension</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did not significantly increase the risk of irreversible</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end-organ damage or mortality. Therefore, a</a:t>
            </a:r>
          </a:p>
          <a:p>
            <a:r>
              <a:rPr lang="en-US" sz="1200" b="0" i="0" u="none" strike="noStrike" kern="1200" baseline="0">
                <a:solidFill>
                  <a:schemeClr val="tx1"/>
                </a:solidFill>
                <a:latin typeface="+mn-lt"/>
                <a:ea typeface="+mn-ea"/>
                <a:cs typeface="+mn-cs"/>
              </a:rPr>
              <a:t>target systolic blood pressure of 80–90 mmHg is</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recommended currently in the initial resuscitation</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phase [11]. However, higher target of blood</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pressure (mean arterial pressure ≥80 mmHg)</a:t>
            </a:r>
          </a:p>
          <a:p>
            <a:r>
              <a:rPr lang="en-US" sz="1200" b="0" i="0" u="none" strike="noStrike" kern="1200" baseline="0">
                <a:solidFill>
                  <a:schemeClr val="tx1"/>
                </a:solidFill>
                <a:latin typeface="+mn-lt"/>
                <a:ea typeface="+mn-ea"/>
                <a:cs typeface="+mn-cs"/>
              </a:rPr>
              <a:t>should be maintained in the hypotensive patient</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with traumatic brain injury for restoring cerebral</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perfusion pressure [35]. In addition, hypotensive</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strategy should be applied with caution in the</a:t>
            </a:r>
          </a:p>
          <a:p>
            <a:r>
              <a:rPr lang="en-US" sz="1200" b="0" i="0" u="none" strike="noStrike" kern="1200" baseline="0">
                <a:solidFill>
                  <a:schemeClr val="tx1"/>
                </a:solidFill>
                <a:latin typeface="+mn-lt"/>
                <a:ea typeface="+mn-ea"/>
                <a:cs typeface="+mn-cs"/>
              </a:rPr>
              <a:t>elderly or the patient with chronic hypertension.</a:t>
            </a:r>
            <a:r>
              <a:rPr lang="x-none" sz="1200" b="0" i="0" u="none" strike="noStrike" kern="1200" baseline="0">
                <a:solidFill>
                  <a:schemeClr val="tx1"/>
                </a:solidFill>
                <a:latin typeface="+mn-lt"/>
                <a:ea typeface="+mn-ea"/>
                <a:cs typeface="+mn-cs"/>
              </a:rPr>
              <a:t> Vrste fluida: </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18</a:t>
            </a:fld>
            <a:endParaRPr lang="en-MY"/>
          </a:p>
        </p:txBody>
      </p:sp>
    </p:spTree>
    <p:extLst>
      <p:ext uri="{BB962C8B-B14F-4D97-AF65-F5344CB8AC3E}">
        <p14:creationId xmlns:p14="http://schemas.microsoft.com/office/powerpoint/2010/main" val="25685009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x-none"/>
              <a:t>HES – povežava volumne iskrvavljenja,</a:t>
            </a:r>
            <a:r>
              <a:rPr lang="x-none" baseline="0"/>
              <a:t> smanjuje fW faktor, sprečava polimerizaciju fibrinogena i smanjuje fju trombocita, pogoršava fju bubrega </a:t>
            </a:r>
          </a:p>
          <a:p>
            <a:r>
              <a:rPr lang="en-US" sz="1200" b="0" i="0" u="none" strike="noStrike" kern="1200" baseline="0">
                <a:solidFill>
                  <a:schemeClr val="tx1"/>
                </a:solidFill>
                <a:latin typeface="+mn-lt"/>
                <a:ea typeface="+mn-ea"/>
                <a:cs typeface="+mn-cs"/>
              </a:rPr>
              <a:t>It was</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reported that a balanced electrolyte solution</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caused less hyperchloremia and improved acid-base</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status</a:t>
            </a:r>
            <a:r>
              <a:rPr lang="x-none" sz="1200" b="0" i="0" u="none" strike="noStrike" kern="1200" baseline="0">
                <a:solidFill>
                  <a:schemeClr val="tx1"/>
                </a:solidFill>
                <a:latin typeface="+mn-lt"/>
                <a:ea typeface="+mn-ea"/>
                <a:cs typeface="+mn-cs"/>
              </a:rPr>
              <a:t>.</a:t>
            </a:r>
            <a:r>
              <a:rPr lang="en-US" sz="1200" b="0" i="0" u="none" strike="noStrike" kern="1200" baseline="0">
                <a:solidFill>
                  <a:schemeClr val="tx1"/>
                </a:solidFill>
                <a:latin typeface="+mn-lt"/>
                <a:ea typeface="+mn-ea"/>
                <a:cs typeface="+mn-cs"/>
              </a:rPr>
              <a:t>Among the crystalloids, hypotonic</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solutions such as Hartmann solution and</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Ringer’s lactate solution are not recommended in</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hemorrhagic shock with traumatic brain injury</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because they could worsen cerebral edema</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Potential benefits of the hypertonic saline are</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restoration of intravascular volume with a small</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volume, reduction of intracranial pressure in</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traumatic brain injury, and modulation of the</a:t>
            </a:r>
          </a:p>
          <a:p>
            <a:r>
              <a:rPr lang="en-US" sz="1200" b="0" i="0" u="none" strike="noStrike" kern="1200" baseline="0">
                <a:solidFill>
                  <a:schemeClr val="tx1"/>
                </a:solidFill>
                <a:latin typeface="+mn-lt"/>
                <a:ea typeface="+mn-ea"/>
                <a:cs typeface="+mn-cs"/>
              </a:rPr>
              <a:t>inflammatory responses. </a:t>
            </a:r>
            <a:endParaRPr lang="x-none" sz="1200" b="0" i="0" u="none" strike="noStrike" kern="1200" baseline="0">
              <a:solidFill>
                <a:schemeClr val="tx1"/>
              </a:solidFill>
              <a:latin typeface="+mn-lt"/>
              <a:ea typeface="+mn-ea"/>
              <a:cs typeface="+mn-cs"/>
            </a:endParaRPr>
          </a:p>
          <a:p>
            <a:r>
              <a:rPr lang="en-US" sz="1200" b="0" i="0" u="none" strike="noStrike" kern="1200" baseline="0">
                <a:solidFill>
                  <a:schemeClr val="tx1"/>
                </a:solidFill>
                <a:latin typeface="+mn-lt"/>
                <a:ea typeface="+mn-ea"/>
                <a:cs typeface="+mn-cs"/>
              </a:rPr>
              <a:t>In penetrating injury</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with hemorrhagic shock, hypertonic saline</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showed improving survival rate [43]. However,another study and a meta-analysis did not demonstrate</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any beneficial effect of hypertonic saline</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in hemorrhagic shock [40, 44].</a:t>
            </a:r>
            <a:endParaRPr lang="x-none" sz="1200" b="0" i="0" u="none" strike="noStrike" kern="1200" baseline="0">
              <a:solidFill>
                <a:schemeClr val="tx1"/>
              </a:solidFill>
              <a:latin typeface="+mn-lt"/>
              <a:ea typeface="+mn-ea"/>
              <a:cs typeface="+mn-cs"/>
            </a:endParaRPr>
          </a:p>
          <a:p>
            <a:pPr marL="171450" indent="-171450">
              <a:buFont typeface="Arial" pitchFamily="34" charset="0"/>
              <a:buChar char="•"/>
            </a:pPr>
            <a:r>
              <a:rPr lang="en-US" sz="1200" b="0" i="0" u="none" strike="noStrike" kern="1200" baseline="0">
                <a:solidFill>
                  <a:schemeClr val="tx1"/>
                </a:solidFill>
                <a:latin typeface="+mn-lt"/>
                <a:ea typeface="+mn-ea"/>
                <a:cs typeface="+mn-cs"/>
              </a:rPr>
              <a:t>In summary, colloids did not demonstrate any</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beneficial effect, and crystalloids are recommended</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as initial fluid for the patients with hemorrhagic</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shock</a:t>
            </a:r>
            <a:r>
              <a:rPr lang="x-none" sz="1200" b="0" i="0" u="none" strike="noStrike" kern="1200" baseline="0">
                <a:solidFill>
                  <a:schemeClr val="tx1"/>
                </a:solidFill>
                <a:latin typeface="+mn-lt"/>
                <a:ea typeface="+mn-ea"/>
                <a:cs typeface="+mn-cs"/>
              </a:rPr>
              <a:t>. </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19</a:t>
            </a:fld>
            <a:endParaRPr lang="en-MY"/>
          </a:p>
        </p:txBody>
      </p:sp>
    </p:spTree>
    <p:extLst>
      <p:ext uri="{BB962C8B-B14F-4D97-AF65-F5344CB8AC3E}">
        <p14:creationId xmlns:p14="http://schemas.microsoft.com/office/powerpoint/2010/main" val="8546058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a:solidFill>
                  <a:schemeClr val="tx1"/>
                </a:solidFill>
                <a:latin typeface="+mn-lt"/>
                <a:ea typeface="+mn-ea"/>
                <a:cs typeface="+mn-cs"/>
              </a:rPr>
              <a:t>In hemorrhagic shock, dysregulated sympathetic</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response may develop because of sedation and</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systemic inflammatory response syndrome, and</a:t>
            </a:r>
          </a:p>
          <a:p>
            <a:r>
              <a:rPr lang="en-US" sz="1200" b="0" i="0" u="none" strike="noStrike" kern="1200" baseline="0">
                <a:solidFill>
                  <a:schemeClr val="tx1"/>
                </a:solidFill>
                <a:latin typeface="+mn-lt"/>
                <a:ea typeface="+mn-ea"/>
                <a:cs typeface="+mn-cs"/>
              </a:rPr>
              <a:t>nitric oxide production. Fluid resuscitation is the</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first step to restore intravascular volume and</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hemodynamic variables, and vasopressors may</a:t>
            </a:r>
          </a:p>
          <a:p>
            <a:r>
              <a:rPr lang="en-US" sz="1200" b="0" i="0" u="none" strike="noStrike" kern="1200" baseline="0">
                <a:solidFill>
                  <a:schemeClr val="tx1"/>
                </a:solidFill>
                <a:latin typeface="+mn-lt"/>
                <a:ea typeface="+mn-ea"/>
                <a:cs typeface="+mn-cs"/>
              </a:rPr>
              <a:t>be required in the life-threatening hypotension</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despite fluid resuscitation.</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Norepinephrine is a sympathomimetic agent</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with vasoconstrictive effect. Norepinephrine</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stimulates alpha-adrenergic receptor and induces</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arterial vasoconstriction. In addition, norepinephrine</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also induces splanchnic venoconstriction</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which shifts splanchnic blood to the systemic</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circulation [45]. The effect of vasopressors</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including norepinephrine and vasopressin has</a:t>
            </a:r>
          </a:p>
          <a:p>
            <a:r>
              <a:rPr lang="en-US" sz="1200" b="0" i="0" u="none" strike="noStrike" kern="1200" baseline="0">
                <a:solidFill>
                  <a:schemeClr val="tx1"/>
                </a:solidFill>
                <a:latin typeface="+mn-lt"/>
                <a:ea typeface="+mn-ea"/>
                <a:cs typeface="+mn-cs"/>
              </a:rPr>
              <a:t>been investigated, but human study is not sufficient.</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However, in patients with hemorrhagic</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shock with poor response to fluid resuscitation,</a:t>
            </a:r>
          </a:p>
          <a:p>
            <a:r>
              <a:rPr lang="en-US" sz="1200" b="0" i="0" u="none" strike="noStrike" kern="1200" baseline="0">
                <a:solidFill>
                  <a:schemeClr val="tx1"/>
                </a:solidFill>
                <a:latin typeface="+mn-lt"/>
                <a:ea typeface="+mn-ea"/>
                <a:cs typeface="+mn-cs"/>
              </a:rPr>
              <a:t>vasopressors are recommended to maintain blood</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pressure. Myocardial dysfunction may also</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develop in hemorrhagic shock and inotropes such</a:t>
            </a:r>
          </a:p>
          <a:p>
            <a:r>
              <a:rPr lang="en-US" sz="1200" b="0" i="0" u="none" strike="noStrike" kern="1200" baseline="0">
                <a:solidFill>
                  <a:schemeClr val="tx1"/>
                </a:solidFill>
                <a:latin typeface="+mn-lt"/>
                <a:ea typeface="+mn-ea"/>
                <a:cs typeface="+mn-cs"/>
              </a:rPr>
              <a:t>as dobutamine could be used in the presence of</a:t>
            </a:r>
            <a:r>
              <a:rPr lang="x-none" sz="1200" b="0" i="0" u="none" strike="noStrike" kern="1200" baseline="0">
                <a:solidFill>
                  <a:schemeClr val="tx1"/>
                </a:solidFill>
                <a:latin typeface="+mn-lt"/>
                <a:ea typeface="+mn-ea"/>
                <a:cs typeface="+mn-cs"/>
              </a:rPr>
              <a:t> </a:t>
            </a:r>
            <a:r>
              <a:rPr lang="en-US" sz="1200" b="0" i="0" u="none" strike="noStrike" kern="1200" baseline="0">
                <a:solidFill>
                  <a:schemeClr val="tx1"/>
                </a:solidFill>
                <a:latin typeface="+mn-lt"/>
                <a:ea typeface="+mn-ea"/>
                <a:cs typeface="+mn-cs"/>
              </a:rPr>
              <a:t>myocardia dysfunction</a:t>
            </a:r>
            <a:r>
              <a:rPr lang="x-none" sz="1200" b="0" i="0" u="none" strike="noStrike" kern="1200" baseline="0">
                <a:solidFill>
                  <a:schemeClr val="tx1"/>
                </a:solidFill>
                <a:latin typeface="+mn-lt"/>
                <a:ea typeface="+mn-ea"/>
                <a:cs typeface="+mn-cs"/>
              </a:rPr>
              <a:t>. </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20</a:t>
            </a:fld>
            <a:endParaRPr lang="en-MY"/>
          </a:p>
        </p:txBody>
      </p:sp>
    </p:spTree>
    <p:extLst>
      <p:ext uri="{BB962C8B-B14F-4D97-AF65-F5344CB8AC3E}">
        <p14:creationId xmlns:p14="http://schemas.microsoft.com/office/powerpoint/2010/main" val="38905331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a:p>
            <a:endParaRPr lang="en-US" dirty="0"/>
          </a:p>
        </p:txBody>
      </p:sp>
      <p:sp>
        <p:nvSpPr>
          <p:cNvPr id="4" name="Slide Number Placeholder 3"/>
          <p:cNvSpPr>
            <a:spLocks noGrp="1"/>
          </p:cNvSpPr>
          <p:nvPr>
            <p:ph type="sldNum" sz="quarter" idx="10"/>
          </p:nvPr>
        </p:nvSpPr>
        <p:spPr/>
        <p:txBody>
          <a:bodyPr/>
          <a:lstStyle/>
          <a:p>
            <a:fld id="{8BC60B13-8C20-4133-B9CA-4DA2F8791FE7}" type="slidenum">
              <a:rPr lang="en-US" smtClean="0"/>
              <a:pPr/>
              <a:t>37</a:t>
            </a:fld>
            <a:endParaRPr lang="en-US"/>
          </a:p>
        </p:txBody>
      </p:sp>
    </p:spTree>
    <p:extLst>
      <p:ext uri="{BB962C8B-B14F-4D97-AF65-F5344CB8AC3E}">
        <p14:creationId xmlns:p14="http://schemas.microsoft.com/office/powerpoint/2010/main" val="25689737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syncope(</a:t>
            </a:r>
            <a:r>
              <a:rPr lang="en-US" sz="1200" dirty="0"/>
              <a:t>a sudden transient loss of consciousness.)</a:t>
            </a:r>
            <a:endParaRPr lang="en-US" dirty="0"/>
          </a:p>
        </p:txBody>
      </p:sp>
      <p:sp>
        <p:nvSpPr>
          <p:cNvPr id="4" name="Slide Number Placeholder 3"/>
          <p:cNvSpPr>
            <a:spLocks noGrp="1"/>
          </p:cNvSpPr>
          <p:nvPr>
            <p:ph type="sldNum" sz="quarter" idx="10"/>
          </p:nvPr>
        </p:nvSpPr>
        <p:spPr/>
        <p:txBody>
          <a:bodyPr/>
          <a:lstStyle/>
          <a:p>
            <a:fld id="{8BC60B13-8C20-4133-B9CA-4DA2F8791FE7}" type="slidenum">
              <a:rPr lang="en-US" smtClean="0"/>
              <a:pPr/>
              <a:t>44</a:t>
            </a:fld>
            <a:endParaRPr lang="en-US"/>
          </a:p>
        </p:txBody>
      </p:sp>
    </p:spTree>
    <p:extLst>
      <p:ext uri="{BB962C8B-B14F-4D97-AF65-F5344CB8AC3E}">
        <p14:creationId xmlns:p14="http://schemas.microsoft.com/office/powerpoint/2010/main" val="9534677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C60B13-8C20-4133-B9CA-4DA2F8791FE7}" type="slidenum">
              <a:rPr lang="en-US" smtClean="0"/>
              <a:pPr/>
              <a:t>51</a:t>
            </a:fld>
            <a:endParaRPr lang="en-US"/>
          </a:p>
        </p:txBody>
      </p:sp>
    </p:spTree>
    <p:extLst>
      <p:ext uri="{BB962C8B-B14F-4D97-AF65-F5344CB8AC3E}">
        <p14:creationId xmlns:p14="http://schemas.microsoft.com/office/powerpoint/2010/main" val="1911316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vi-VN" sz="1200" kern="1200">
                <a:solidFill>
                  <a:schemeClr val="tx1"/>
                </a:solidFill>
                <a:latin typeface="+mn-lt"/>
                <a:ea typeface="+mn-ea"/>
                <a:cs typeface="Andalus" pitchFamily="18" charset="-78"/>
              </a:rPr>
              <a:t>Sistemsko stanje </a:t>
            </a:r>
            <a:r>
              <a:rPr lang="vi-VN" sz="1200" kern="1200">
                <a:solidFill>
                  <a:srgbClr val="FF0000"/>
                </a:solidFill>
                <a:latin typeface="+mn-lt"/>
                <a:ea typeface="+mn-ea"/>
                <a:cs typeface="Andalus" pitchFamily="18" charset="-78"/>
              </a:rPr>
              <a:t>niske perfuzije tkiva </a:t>
            </a:r>
            <a:r>
              <a:rPr lang="vi-VN" sz="1200" kern="1200">
                <a:solidFill>
                  <a:schemeClr val="tx1"/>
                </a:solidFill>
                <a:latin typeface="+mn-lt"/>
                <a:ea typeface="+mn-ea"/>
                <a:cs typeface="Andalus" pitchFamily="18" charset="-78"/>
              </a:rPr>
              <a:t>koje je neadekvatno za normalno ćelijsko disanje.</a:t>
            </a:r>
            <a:endParaRPr lang="x-none" sz="1200" kern="1200">
              <a:solidFill>
                <a:schemeClr val="tx1"/>
              </a:solidFill>
              <a:latin typeface="+mn-lt"/>
              <a:ea typeface="+mn-ea"/>
              <a:cs typeface="Andalus" pitchFamily="18" charset="-78"/>
            </a:endParaRPr>
          </a:p>
          <a:p>
            <a:pPr marL="171450" indent="-171450">
              <a:buFont typeface="Arial" pitchFamily="34" charset="0"/>
              <a:buChar char="•"/>
            </a:pPr>
            <a:r>
              <a:rPr lang="vi-VN" sz="1200" kern="1200">
                <a:solidFill>
                  <a:schemeClr val="tx1"/>
                </a:solidFill>
                <a:latin typeface="+mn-lt"/>
                <a:ea typeface="+mn-ea"/>
                <a:cs typeface="Andalus" pitchFamily="18" charset="-78"/>
              </a:rPr>
              <a:t>Karakteriše ga sistemska hipoperfuzija uzrokovana smanjenjem </a:t>
            </a:r>
            <a:endParaRPr lang="x-none" sz="1200" kern="1200">
              <a:solidFill>
                <a:schemeClr val="tx1"/>
              </a:solidFill>
              <a:latin typeface="+mn-lt"/>
              <a:ea typeface="+mn-ea"/>
              <a:cs typeface="Andalus" pitchFamily="18" charset="-78"/>
            </a:endParaRPr>
          </a:p>
          <a:p>
            <a:pPr lvl="1"/>
            <a:r>
              <a:rPr lang="vi-VN" sz="1200" kern="1200">
                <a:solidFill>
                  <a:schemeClr val="tx1"/>
                </a:solidFill>
                <a:latin typeface="+mn-lt"/>
                <a:ea typeface="+mn-ea"/>
                <a:cs typeface="Andalus" pitchFamily="18" charset="-78"/>
              </a:rPr>
              <a:t>ili </a:t>
            </a:r>
            <a:r>
              <a:rPr lang="vi-VN" sz="1200" kern="1200">
                <a:solidFill>
                  <a:srgbClr val="FF0000"/>
                </a:solidFill>
                <a:latin typeface="+mn-lt"/>
                <a:ea typeface="+mn-ea"/>
                <a:cs typeface="Andalus" pitchFamily="18" charset="-78"/>
              </a:rPr>
              <a:t>minutnog volumena srca </a:t>
            </a:r>
            <a:endParaRPr lang="x-none" sz="1200" kern="1200">
              <a:solidFill>
                <a:srgbClr val="FF0000"/>
              </a:solidFill>
              <a:latin typeface="+mn-lt"/>
              <a:ea typeface="+mn-ea"/>
              <a:cs typeface="Andalus" pitchFamily="18" charset="-78"/>
            </a:endParaRPr>
          </a:p>
          <a:p>
            <a:pPr lvl="1"/>
            <a:r>
              <a:rPr lang="vi-VN" sz="1200" kern="1200">
                <a:solidFill>
                  <a:schemeClr val="tx1"/>
                </a:solidFill>
                <a:latin typeface="+mn-lt"/>
                <a:ea typeface="+mn-ea"/>
                <a:cs typeface="Andalus" pitchFamily="18" charset="-78"/>
              </a:rPr>
              <a:t>ili </a:t>
            </a:r>
            <a:r>
              <a:rPr lang="vi-VN" sz="1200" kern="1200">
                <a:solidFill>
                  <a:srgbClr val="FF0000"/>
                </a:solidFill>
                <a:latin typeface="+mn-lt"/>
                <a:ea typeface="+mn-ea"/>
                <a:cs typeface="Andalus" pitchFamily="18" charset="-78"/>
              </a:rPr>
              <a:t>efektivnog volumena cirkulišuće krvi.</a:t>
            </a:r>
            <a:endParaRPr lang="x-none" sz="1200" kern="1200">
              <a:solidFill>
                <a:srgbClr val="FF0000"/>
              </a:solidFill>
              <a:latin typeface="+mn-lt"/>
              <a:ea typeface="+mn-ea"/>
              <a:cs typeface="Andalus" pitchFamily="18" charset="-78"/>
            </a:endParaRPr>
          </a:p>
          <a:p>
            <a:pPr marL="171450" indent="-171450">
              <a:buFont typeface="Arial" pitchFamily="34" charset="0"/>
              <a:buChar char="•"/>
            </a:pPr>
            <a:r>
              <a:rPr lang="vi-VN" sz="1200" kern="1200">
                <a:solidFill>
                  <a:schemeClr val="tx1"/>
                </a:solidFill>
                <a:latin typeface="+mn-lt"/>
                <a:ea typeface="+mn-ea"/>
                <a:cs typeface="Andalus" pitchFamily="18" charset="-78"/>
              </a:rPr>
              <a:t>Posledica su </a:t>
            </a:r>
            <a:endParaRPr lang="x-none" sz="1200" kern="1200">
              <a:solidFill>
                <a:schemeClr val="tx1"/>
              </a:solidFill>
              <a:latin typeface="+mn-lt"/>
              <a:ea typeface="+mn-ea"/>
              <a:cs typeface="Andalus" pitchFamily="18" charset="-78"/>
            </a:endParaRPr>
          </a:p>
          <a:p>
            <a:pPr lvl="1"/>
            <a:r>
              <a:rPr lang="vi-VN" sz="1200" kern="1200">
                <a:solidFill>
                  <a:srgbClr val="FF0000"/>
                </a:solidFill>
                <a:latin typeface="+mn-lt"/>
                <a:ea typeface="+mn-ea"/>
                <a:cs typeface="Andalus" pitchFamily="18" charset="-78"/>
              </a:rPr>
              <a:t>poremećena </a:t>
            </a:r>
            <a:r>
              <a:rPr lang="x-none" sz="1200" kern="1200">
                <a:solidFill>
                  <a:srgbClr val="FF0000"/>
                </a:solidFill>
                <a:latin typeface="+mn-lt"/>
                <a:ea typeface="+mn-ea"/>
                <a:cs typeface="Andalus" pitchFamily="18" charset="-78"/>
              </a:rPr>
              <a:t> </a:t>
            </a:r>
            <a:r>
              <a:rPr lang="vi-VN" sz="1200" kern="1200">
                <a:solidFill>
                  <a:srgbClr val="FF0000"/>
                </a:solidFill>
                <a:latin typeface="+mn-lt"/>
                <a:ea typeface="+mn-ea"/>
                <a:cs typeface="Andalus" pitchFamily="18" charset="-78"/>
              </a:rPr>
              <a:t>perfuzija tkiva i </a:t>
            </a:r>
            <a:endParaRPr lang="x-none" sz="1200" kern="1200">
              <a:solidFill>
                <a:srgbClr val="FF0000"/>
              </a:solidFill>
              <a:latin typeface="+mn-lt"/>
              <a:ea typeface="+mn-ea"/>
              <a:cs typeface="Andalus" pitchFamily="18" charset="-78"/>
            </a:endParaRPr>
          </a:p>
          <a:p>
            <a:pPr lvl="1"/>
            <a:r>
              <a:rPr lang="vi-VN" sz="1200" kern="1200">
                <a:solidFill>
                  <a:srgbClr val="FF0000"/>
                </a:solidFill>
                <a:latin typeface="+mn-lt"/>
                <a:ea typeface="+mn-ea"/>
                <a:cs typeface="Andalus" pitchFamily="18" charset="-78"/>
              </a:rPr>
              <a:t>ćelijska hipoksija</a:t>
            </a:r>
            <a:r>
              <a:rPr lang="vi-VN" sz="1200" kern="1200">
                <a:solidFill>
                  <a:schemeClr val="tx1"/>
                </a:solidFill>
                <a:latin typeface="+mn-lt"/>
                <a:ea typeface="+mn-ea"/>
                <a:cs typeface="Andalus" pitchFamily="18" charset="-78"/>
              </a:rPr>
              <a:t>.</a:t>
            </a:r>
            <a:endParaRPr lang="x-none" sz="1200" kern="1200">
              <a:solidFill>
                <a:schemeClr val="tx1"/>
              </a:solidFill>
              <a:latin typeface="+mn-lt"/>
              <a:ea typeface="+mn-ea"/>
              <a:cs typeface="Andalus" pitchFamily="18" charset="-78"/>
            </a:endParaRPr>
          </a:p>
          <a:p>
            <a:pPr marL="171450" indent="-171450">
              <a:buFont typeface="Arial" pitchFamily="34" charset="0"/>
              <a:buChar char="•"/>
            </a:pPr>
            <a:r>
              <a:rPr lang="x-none" sz="1200" b="1" kern="1200">
                <a:solidFill>
                  <a:schemeClr val="tx1"/>
                </a:solidFill>
                <a:latin typeface="+mn-lt"/>
                <a:ea typeface="+mn-ea"/>
                <a:cs typeface="Andalus" pitchFamily="18" charset="-78"/>
              </a:rPr>
              <a:t>Inicijalno, oštećenje </a:t>
            </a:r>
            <a:r>
              <a:rPr lang="vi-VN" sz="1200" b="1" kern="1200">
                <a:solidFill>
                  <a:schemeClr val="tx1"/>
                </a:solidFill>
                <a:latin typeface="+mn-lt"/>
                <a:ea typeface="+mn-ea"/>
                <a:cs typeface="Andalus" pitchFamily="18" charset="-78"/>
              </a:rPr>
              <a:t> ćelije je </a:t>
            </a:r>
            <a:r>
              <a:rPr lang="vi-VN" sz="1200" b="1" kern="1200">
                <a:solidFill>
                  <a:srgbClr val="FF0000"/>
                </a:solidFill>
                <a:latin typeface="+mn-lt"/>
                <a:ea typeface="+mn-ea"/>
                <a:cs typeface="Andalus" pitchFamily="18" charset="-78"/>
              </a:rPr>
              <a:t>reverzibiln</a:t>
            </a:r>
            <a:r>
              <a:rPr lang="x-none" sz="1200" b="1" kern="1200">
                <a:solidFill>
                  <a:srgbClr val="FF0000"/>
                </a:solidFill>
                <a:latin typeface="+mn-lt"/>
                <a:ea typeface="+mn-ea"/>
                <a:cs typeface="Andalus" pitchFamily="18" charset="-78"/>
              </a:rPr>
              <a:t>o</a:t>
            </a:r>
            <a:r>
              <a:rPr lang="vi-VN" sz="1200" b="1" kern="1200">
                <a:solidFill>
                  <a:schemeClr val="tx1"/>
                </a:solidFill>
                <a:latin typeface="+mn-lt"/>
                <a:ea typeface="+mn-ea"/>
                <a:cs typeface="Andalus" pitchFamily="18" charset="-78"/>
              </a:rPr>
              <a:t>.</a:t>
            </a:r>
            <a:endParaRPr lang="x-none" sz="1200" b="1" kern="1200">
              <a:solidFill>
                <a:schemeClr val="tx1"/>
              </a:solidFill>
              <a:latin typeface="+mn-lt"/>
              <a:ea typeface="+mn-ea"/>
              <a:cs typeface="Andalus" pitchFamily="18" charset="-78"/>
            </a:endParaRPr>
          </a:p>
          <a:p>
            <a:pPr lvl="1"/>
            <a:r>
              <a:rPr lang="x-none" sz="1200" b="1" kern="1200">
                <a:solidFill>
                  <a:srgbClr val="FF0000"/>
                </a:solidFill>
                <a:latin typeface="+mn-lt"/>
                <a:ea typeface="+mn-ea"/>
                <a:cs typeface="Andalus" pitchFamily="18" charset="-78"/>
              </a:rPr>
              <a:t>Postaje ireverzibilno</a:t>
            </a:r>
            <a:r>
              <a:rPr lang="x-none" sz="1200" b="1" kern="1200">
                <a:solidFill>
                  <a:schemeClr val="tx1"/>
                </a:solidFill>
                <a:latin typeface="+mn-lt"/>
                <a:ea typeface="+mn-ea"/>
                <a:cs typeface="Andalus" pitchFamily="18" charset="-78"/>
              </a:rPr>
              <a:t>, </a:t>
            </a:r>
            <a:r>
              <a:rPr lang="vi-VN" sz="1200" i="1" kern="1200">
                <a:solidFill>
                  <a:schemeClr val="tx1"/>
                </a:solidFill>
                <a:latin typeface="+mn-lt"/>
                <a:ea typeface="+mn-ea"/>
                <a:cs typeface="Andalus" pitchFamily="18" charset="-78"/>
              </a:rPr>
              <a:t>kada je perfuzija tkiva produžena ili  </a:t>
            </a:r>
            <a:r>
              <a:rPr lang="x-none" sz="1200" i="1" kern="1200">
                <a:solidFill>
                  <a:schemeClr val="tx1"/>
                </a:solidFill>
                <a:latin typeface="+mn-lt"/>
                <a:ea typeface="+mn-ea"/>
                <a:cs typeface="Andalus" pitchFamily="18" charset="-78"/>
              </a:rPr>
              <a:t>teška dovoljno </a:t>
            </a:r>
            <a:r>
              <a:rPr lang="vi-VN" sz="1200" i="1" kern="1200">
                <a:solidFill>
                  <a:schemeClr val="tx1"/>
                </a:solidFill>
                <a:latin typeface="+mn-lt"/>
                <a:ea typeface="+mn-ea"/>
                <a:cs typeface="Andalus" pitchFamily="18" charset="-78"/>
              </a:rPr>
              <a:t>da kompenzacija više nije moguća</a:t>
            </a:r>
            <a:r>
              <a:rPr lang="x-none" sz="1200" i="1" kern="1200">
                <a:solidFill>
                  <a:schemeClr val="tx1"/>
                </a:solidFill>
                <a:latin typeface="+mn-lt"/>
                <a:ea typeface="+mn-ea"/>
                <a:cs typeface="+mn-cs"/>
              </a:rPr>
              <a:t>  - iscrpljeni kompenzatorni mehanizmi </a:t>
            </a:r>
            <a:endParaRPr lang="en-US" sz="1200" i="1" kern="120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165DB8E-6294-4FDB-B967-7E9C3733195F}" type="slidenum">
              <a:rPr lang="en-MY" smtClean="0"/>
              <a:pPr/>
              <a:t>3</a:t>
            </a:fld>
            <a:endParaRPr lang="en-MY"/>
          </a:p>
        </p:txBody>
      </p:sp>
    </p:spTree>
    <p:extLst>
      <p:ext uri="{BB962C8B-B14F-4D97-AF65-F5344CB8AC3E}">
        <p14:creationId xmlns:p14="http://schemas.microsoft.com/office/powerpoint/2010/main" val="19126225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8BC60B13-8C20-4133-B9CA-4DA2F8791FE7}" type="slidenum">
              <a:rPr lang="en-US" smtClean="0"/>
              <a:pPr/>
              <a:t>53</a:t>
            </a:fld>
            <a:endParaRPr lang="en-US"/>
          </a:p>
        </p:txBody>
      </p:sp>
    </p:spTree>
    <p:extLst>
      <p:ext uri="{BB962C8B-B14F-4D97-AF65-F5344CB8AC3E}">
        <p14:creationId xmlns:p14="http://schemas.microsoft.com/office/powerpoint/2010/main" val="26582153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8BC60B13-8C20-4133-B9CA-4DA2F8791FE7}" type="slidenum">
              <a:rPr lang="en-US" smtClean="0"/>
              <a:pPr/>
              <a:t>57</a:t>
            </a:fld>
            <a:endParaRPr lang="en-US"/>
          </a:p>
        </p:txBody>
      </p:sp>
    </p:spTree>
    <p:extLst>
      <p:ext uri="{BB962C8B-B14F-4D97-AF65-F5344CB8AC3E}">
        <p14:creationId xmlns:p14="http://schemas.microsoft.com/office/powerpoint/2010/main" val="977076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165DB8E-6294-4FDB-B967-7E9C3733195F}" type="slidenum">
              <a:rPr lang="en-MY" smtClean="0"/>
              <a:pPr/>
              <a:t>4</a:t>
            </a:fld>
            <a:endParaRPr lang="en-MY"/>
          </a:p>
        </p:txBody>
      </p:sp>
    </p:spTree>
    <p:extLst>
      <p:ext uri="{BB962C8B-B14F-4D97-AF65-F5344CB8AC3E}">
        <p14:creationId xmlns:p14="http://schemas.microsoft.com/office/powerpoint/2010/main" val="3749185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a:t>Kompenzacijski</a:t>
            </a:r>
            <a:r>
              <a:rPr lang="x-none" baseline="0"/>
              <a:t> stadijum</a:t>
            </a:r>
            <a:endParaRPr lang="x-none"/>
          </a:p>
          <a:p>
            <a:r>
              <a:rPr lang="x-none"/>
              <a:t>Dekompenzacijski</a:t>
            </a:r>
            <a:r>
              <a:rPr lang="x-none" baseline="0"/>
              <a:t> stadijum</a:t>
            </a:r>
            <a:r>
              <a:rPr lang="x-none"/>
              <a:t> </a:t>
            </a:r>
          </a:p>
          <a:p>
            <a:r>
              <a:rPr lang="x-none"/>
              <a:t>Neresuscitabilni šok – ireverzibilni</a:t>
            </a:r>
            <a:r>
              <a:rPr lang="x-none" baseline="0"/>
              <a:t> stadijum </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5</a:t>
            </a:fld>
            <a:endParaRPr lang="en-MY"/>
          </a:p>
        </p:txBody>
      </p:sp>
    </p:spTree>
    <p:extLst>
      <p:ext uri="{BB962C8B-B14F-4D97-AF65-F5344CB8AC3E}">
        <p14:creationId xmlns:p14="http://schemas.microsoft.com/office/powerpoint/2010/main" val="39809255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vi-VN"/>
              <a:t>Početna faza tokom koje se aktiviraju</a:t>
            </a:r>
            <a:r>
              <a:rPr lang="x-none"/>
              <a:t> kompenzstorni refleksni mehanizmi </a:t>
            </a:r>
            <a:r>
              <a:rPr lang="vi-VN"/>
              <a:t>  i održava perfuzija vitalnih organa.</a:t>
            </a:r>
            <a:endParaRPr lang="x-none"/>
          </a:p>
          <a:p>
            <a:pPr marL="171450" indent="-171450">
              <a:buFont typeface="Arial" pitchFamily="34" charset="0"/>
              <a:buChar char="•"/>
            </a:pPr>
            <a:r>
              <a:rPr lang="vi-VN"/>
              <a:t>Različiti neurohumoralni mehanizmi pomažu u održavanju minutnog volumena srca i krvnog pritiska. Ovi uključuju:</a:t>
            </a:r>
            <a:endParaRPr lang="x-none"/>
          </a:p>
          <a:p>
            <a:pPr marL="628650" lvl="1" indent="-171450">
              <a:buFont typeface="Arial" pitchFamily="34" charset="0"/>
              <a:buChar char="•"/>
            </a:pPr>
            <a:r>
              <a:rPr lang="vi-VN"/>
              <a:t>baroreceptorski refleksi, </a:t>
            </a:r>
            <a:endParaRPr lang="x-none"/>
          </a:p>
          <a:p>
            <a:pPr marL="628650" lvl="1" indent="-171450">
              <a:buFont typeface="Arial" pitchFamily="34" charset="0"/>
              <a:buChar char="•"/>
            </a:pPr>
            <a:r>
              <a:rPr lang="vi-VN"/>
              <a:t>oslobađanje kateholamina, </a:t>
            </a:r>
            <a:endParaRPr lang="x-none"/>
          </a:p>
          <a:p>
            <a:pPr marL="628650" lvl="1" indent="-171450">
              <a:buFont typeface="Arial" pitchFamily="34" charset="0"/>
              <a:buChar char="•"/>
            </a:pPr>
            <a:r>
              <a:rPr lang="vi-VN"/>
              <a:t>aktivacija ose renin-angiotenzin, </a:t>
            </a:r>
            <a:endParaRPr lang="x-none"/>
          </a:p>
          <a:p>
            <a:pPr marL="628650" lvl="1" indent="-171450">
              <a:buFont typeface="Arial" pitchFamily="34" charset="0"/>
              <a:buChar char="•"/>
            </a:pPr>
            <a:r>
              <a:rPr lang="vi-VN"/>
              <a:t>Oslobađanje ADH, i </a:t>
            </a:r>
            <a:endParaRPr lang="x-none"/>
          </a:p>
          <a:p>
            <a:pPr marL="628650" lvl="1" indent="-171450">
              <a:buFont typeface="Arial" pitchFamily="34" charset="0"/>
              <a:buChar char="•"/>
            </a:pPr>
            <a:r>
              <a:rPr lang="vi-VN"/>
              <a:t>generalizovana simpatička stimulacija.</a:t>
            </a:r>
            <a:endParaRPr lang="x-none"/>
          </a:p>
          <a:p>
            <a:pPr marL="171450" indent="-171450">
              <a:buFont typeface="Arial" pitchFamily="34" charset="0"/>
              <a:buChar char="•"/>
            </a:pPr>
            <a:r>
              <a:rPr lang="vi-VN"/>
              <a:t>Dovod</a:t>
            </a:r>
            <a:r>
              <a:rPr lang="x-none"/>
              <a:t>e</a:t>
            </a:r>
            <a:r>
              <a:rPr lang="x-none" baseline="0"/>
              <a:t> </a:t>
            </a:r>
            <a:r>
              <a:rPr lang="vi-VN"/>
              <a:t>do tahikardije, periferne vazokonstrikcije i bubrežne konzervacije tečnosti.</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6</a:t>
            </a:fld>
            <a:endParaRPr lang="en-MY"/>
          </a:p>
        </p:txBody>
      </p:sp>
    </p:spTree>
    <p:extLst>
      <p:ext uri="{BB962C8B-B14F-4D97-AF65-F5344CB8AC3E}">
        <p14:creationId xmlns:p14="http://schemas.microsoft.com/office/powerpoint/2010/main" val="4170884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vi-VN"/>
              <a:t>Karakteriše ga hipoperfuzija tkiva i početak pogoršanja cirkulatorne i metaboličke neravnoteže.</a:t>
            </a:r>
            <a:endParaRPr lang="x-none"/>
          </a:p>
          <a:p>
            <a:pPr marL="171450" indent="-171450">
              <a:buFont typeface="Arial" pitchFamily="34" charset="0"/>
              <a:buChar char="•"/>
            </a:pPr>
            <a:r>
              <a:rPr lang="vi-VN"/>
              <a:t>U uslovima upornog deficita kiseonika koji je posledica široko rasprostranjene hipoksije tkiva, intracelularno aerobno disanje </a:t>
            </a:r>
            <a:r>
              <a:rPr lang="x-none"/>
              <a:t>i aerobna glikoliza zamenjuje se anaerobnom glikolizom što umanjuje značajno količine stvorenog ATP</a:t>
            </a:r>
            <a:r>
              <a:rPr lang="x-none" baseline="0"/>
              <a:t> i sintetiše se prekomerno laktatna kiselina što doprinosi nastanku metabiličke acidoze. </a:t>
            </a:r>
          </a:p>
          <a:p>
            <a:pPr marL="171450" indent="-171450">
              <a:buFont typeface="Arial" pitchFamily="34" charset="0"/>
              <a:buChar char="•"/>
            </a:pPr>
            <a:r>
              <a:rPr lang="vi-VN"/>
              <a:t>Smanjuje pH tkiva i otupljuje vazomotorni odgovor; </a:t>
            </a:r>
            <a:r>
              <a:rPr lang="x-none" baseline="0"/>
              <a:t> </a:t>
            </a:r>
            <a:r>
              <a:rPr lang="vi-VN"/>
              <a:t>krv počinje da se skuplja u mikrocirkulaciji</a:t>
            </a:r>
            <a:r>
              <a:rPr lang="x-none"/>
              <a:t> usled oslabljenog</a:t>
            </a:r>
            <a:r>
              <a:rPr lang="x-none" baseline="0"/>
              <a:t> vazomotornog odgovora. </a:t>
            </a:r>
          </a:p>
          <a:p>
            <a:pPr marL="171450" indent="-171450">
              <a:buFont typeface="Arial" pitchFamily="34" charset="0"/>
              <a:buChar char="•"/>
            </a:pPr>
            <a:r>
              <a:rPr lang="vi-VN"/>
              <a:t>Perifern</a:t>
            </a:r>
            <a:r>
              <a:rPr lang="x-none"/>
              <a:t>a</a:t>
            </a:r>
            <a:r>
              <a:rPr lang="x-none" baseline="0"/>
              <a:t> staza krvi tj akomulacija i sledstveni DIK usled anoksijom indukovanog oštećenja endotelnih ćelija.</a:t>
            </a:r>
            <a:r>
              <a:rPr lang="vi-VN"/>
              <a:t> </a:t>
            </a:r>
            <a:endParaRPr lang="x-none"/>
          </a:p>
          <a:p>
            <a:pPr marL="171450" indent="-171450">
              <a:buFont typeface="Arial" pitchFamily="34" charset="0"/>
              <a:buChar char="•"/>
            </a:pPr>
            <a:r>
              <a:rPr lang="x-none"/>
              <a:t>Sa </a:t>
            </a:r>
            <a:r>
              <a:rPr lang="vi-VN"/>
              <a:t>široko rasprostranjenom hipoksijom tkiva, vitalni organi su pogođeni i počinju da otkazuju.</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7</a:t>
            </a:fld>
            <a:endParaRPr lang="en-MY"/>
          </a:p>
        </p:txBody>
      </p:sp>
    </p:spTree>
    <p:extLst>
      <p:ext uri="{BB962C8B-B14F-4D97-AF65-F5344CB8AC3E}">
        <p14:creationId xmlns:p14="http://schemas.microsoft.com/office/powerpoint/2010/main" val="10656567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vi-VN"/>
              <a:t>Preživljavanje nije moguće čak ni ako se hemodinamski defekti korig</a:t>
            </a:r>
            <a:r>
              <a:rPr lang="x-none"/>
              <a:t>ovani</a:t>
            </a:r>
            <a:r>
              <a:rPr lang="x-none" baseline="0"/>
              <a:t> </a:t>
            </a:r>
            <a:r>
              <a:rPr lang="vi-VN"/>
              <a:t> usled teških povreda ćelija i tkiva.</a:t>
            </a:r>
            <a:endParaRPr lang="x-none"/>
          </a:p>
          <a:p>
            <a:pPr marL="171450" indent="-171450">
              <a:buFont typeface="Arial" pitchFamily="34" charset="0"/>
              <a:buChar char="•"/>
            </a:pPr>
            <a:r>
              <a:rPr lang="vi-VN"/>
              <a:t>Pacijenti koji su u </a:t>
            </a:r>
            <a:r>
              <a:rPr lang="x-none"/>
              <a:t>izrazitom</a:t>
            </a:r>
            <a:r>
              <a:rPr lang="x-none" baseline="0"/>
              <a:t> </a:t>
            </a:r>
            <a:r>
              <a:rPr lang="vi-VN"/>
              <a:t>šoku tokom dužeg vremenskog perioda postaju „ne</a:t>
            </a:r>
            <a:r>
              <a:rPr lang="x-none"/>
              <a:t>resuscitabilni</a:t>
            </a:r>
            <a:r>
              <a:rPr lang="x-none" baseline="0"/>
              <a:t> </a:t>
            </a:r>
            <a:r>
              <a:rPr lang="vi-VN"/>
              <a:t>“.</a:t>
            </a:r>
            <a:endParaRPr lang="x-none"/>
          </a:p>
          <a:p>
            <a:pPr marL="171450" indent="-171450">
              <a:buFont typeface="Arial" pitchFamily="34" charset="0"/>
              <a:buChar char="•"/>
            </a:pPr>
            <a:r>
              <a:rPr lang="x-none"/>
              <a:t>Slabljenje</a:t>
            </a:r>
            <a:r>
              <a:rPr lang="x-none" baseline="0"/>
              <a:t> i gibitak </a:t>
            </a:r>
            <a:r>
              <a:rPr lang="vi-VN"/>
              <a:t> kompenzacionog mehanizma.</a:t>
            </a:r>
            <a:endParaRPr lang="x-none"/>
          </a:p>
          <a:p>
            <a:pPr marL="171450" indent="-171450">
              <a:buFont typeface="Arial" pitchFamily="34" charset="0"/>
              <a:buChar char="•"/>
            </a:pPr>
            <a:r>
              <a:rPr lang="vi-VN"/>
              <a:t>Depresija miokarda i gubitak reagovanja na tečnu ili inotropnu terapiju.</a:t>
            </a:r>
            <a:endParaRPr lang="x-none"/>
          </a:p>
          <a:p>
            <a:pPr marL="171450" indent="-171450">
              <a:buFont typeface="Arial" pitchFamily="34" charset="0"/>
              <a:buChar char="•"/>
            </a:pPr>
            <a:r>
              <a:rPr lang="x-none"/>
              <a:t>Gubi</a:t>
            </a:r>
            <a:r>
              <a:rPr lang="x-none" baseline="0"/>
              <a:t> se sposobnost održavanja vaskularne rezistencije i produbljuje se hipotenzija. </a:t>
            </a:r>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8</a:t>
            </a:fld>
            <a:endParaRPr lang="en-MY"/>
          </a:p>
        </p:txBody>
      </p:sp>
    </p:spTree>
    <p:extLst>
      <p:ext uri="{BB962C8B-B14F-4D97-AF65-F5344CB8AC3E}">
        <p14:creationId xmlns:p14="http://schemas.microsoft.com/office/powerpoint/2010/main" val="2363481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9</a:t>
            </a:fld>
            <a:endParaRPr lang="en-MY"/>
          </a:p>
        </p:txBody>
      </p:sp>
    </p:spTree>
    <p:extLst>
      <p:ext uri="{BB962C8B-B14F-4D97-AF65-F5344CB8AC3E}">
        <p14:creationId xmlns:p14="http://schemas.microsoft.com/office/powerpoint/2010/main" val="9936284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165DB8E-6294-4FDB-B967-7E9C3733195F}" type="slidenum">
              <a:rPr lang="en-MY" smtClean="0"/>
              <a:pPr/>
              <a:t>12</a:t>
            </a:fld>
            <a:endParaRPr lang="en-MY"/>
          </a:p>
        </p:txBody>
      </p:sp>
    </p:spTree>
    <p:extLst>
      <p:ext uri="{BB962C8B-B14F-4D97-AF65-F5344CB8AC3E}">
        <p14:creationId xmlns:p14="http://schemas.microsoft.com/office/powerpoint/2010/main" val="3696326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MY"/>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MY"/>
          </a:p>
        </p:txBody>
      </p:sp>
      <p:sp>
        <p:nvSpPr>
          <p:cNvPr id="4" name="Date Placeholder 3"/>
          <p:cNvSpPr>
            <a:spLocks noGrp="1"/>
          </p:cNvSpPr>
          <p:nvPr>
            <p:ph type="dt" sz="half" idx="10"/>
          </p:nvPr>
        </p:nvSpPr>
        <p:spPr/>
        <p:txBody>
          <a:bodyPr/>
          <a:lstStyle/>
          <a:p>
            <a:fld id="{A69BA688-267D-4CE3-930A-0DBF950B979D}" type="datetimeFigureOut">
              <a:rPr lang="en-US" smtClean="0"/>
              <a:pPr/>
              <a:t>4/16/2025</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p:cNvSpPr>
            <a:spLocks noGrp="1"/>
          </p:cNvSpPr>
          <p:nvPr>
            <p:ph type="dt" sz="half" idx="10"/>
          </p:nvPr>
        </p:nvSpPr>
        <p:spPr/>
        <p:txBody>
          <a:bodyPr/>
          <a:lstStyle/>
          <a:p>
            <a:fld id="{A69BA688-267D-4CE3-930A-0DBF950B979D}" type="datetimeFigureOut">
              <a:rPr lang="en-US" smtClean="0"/>
              <a:pPr/>
              <a:t>4/16/2025</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MY"/>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p:cNvSpPr>
            <a:spLocks noGrp="1"/>
          </p:cNvSpPr>
          <p:nvPr>
            <p:ph type="dt" sz="half" idx="10"/>
          </p:nvPr>
        </p:nvSpPr>
        <p:spPr/>
        <p:txBody>
          <a:bodyPr/>
          <a:lstStyle/>
          <a:p>
            <a:fld id="{A69BA688-267D-4CE3-930A-0DBF950B979D}" type="datetimeFigureOut">
              <a:rPr lang="en-US" smtClean="0"/>
              <a:pPr/>
              <a:t>4/16/2025</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MY"/>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p:cNvSpPr>
            <a:spLocks noGrp="1"/>
          </p:cNvSpPr>
          <p:nvPr>
            <p:ph type="dt" sz="half" idx="10"/>
          </p:nvPr>
        </p:nvSpPr>
        <p:spPr/>
        <p:txBody>
          <a:bodyPr/>
          <a:lstStyle/>
          <a:p>
            <a:fld id="{A69BA688-267D-4CE3-930A-0DBF950B979D}" type="datetimeFigureOut">
              <a:rPr lang="en-US" smtClean="0"/>
              <a:pPr/>
              <a:t>4/16/2025</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MY"/>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69BA688-267D-4CE3-930A-0DBF950B979D}" type="datetimeFigureOut">
              <a:rPr lang="en-US" smtClean="0"/>
              <a:pPr/>
              <a:t>4/16/2025</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MY"/>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Date Placeholder 4"/>
          <p:cNvSpPr>
            <a:spLocks noGrp="1"/>
          </p:cNvSpPr>
          <p:nvPr>
            <p:ph type="dt" sz="half" idx="10"/>
          </p:nvPr>
        </p:nvSpPr>
        <p:spPr/>
        <p:txBody>
          <a:bodyPr/>
          <a:lstStyle/>
          <a:p>
            <a:fld id="{A69BA688-267D-4CE3-930A-0DBF950B979D}" type="datetimeFigureOut">
              <a:rPr lang="en-US" smtClean="0"/>
              <a:pPr/>
              <a:t>4/16/2025</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MY"/>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7" name="Date Placeholder 6"/>
          <p:cNvSpPr>
            <a:spLocks noGrp="1"/>
          </p:cNvSpPr>
          <p:nvPr>
            <p:ph type="dt" sz="half" idx="10"/>
          </p:nvPr>
        </p:nvSpPr>
        <p:spPr/>
        <p:txBody>
          <a:bodyPr/>
          <a:lstStyle/>
          <a:p>
            <a:fld id="{A69BA688-267D-4CE3-930A-0DBF950B979D}" type="datetimeFigureOut">
              <a:rPr lang="en-US" smtClean="0"/>
              <a:pPr/>
              <a:t>4/16/2025</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MY"/>
          </a:p>
        </p:txBody>
      </p:sp>
      <p:sp>
        <p:nvSpPr>
          <p:cNvPr id="3" name="Date Placeholder 2"/>
          <p:cNvSpPr>
            <a:spLocks noGrp="1"/>
          </p:cNvSpPr>
          <p:nvPr>
            <p:ph type="dt" sz="half" idx="10"/>
          </p:nvPr>
        </p:nvSpPr>
        <p:spPr/>
        <p:txBody>
          <a:bodyPr/>
          <a:lstStyle/>
          <a:p>
            <a:fld id="{A69BA688-267D-4CE3-930A-0DBF950B979D}" type="datetimeFigureOut">
              <a:rPr lang="en-US" smtClean="0"/>
              <a:pPr/>
              <a:t>4/16/2025</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9BA688-267D-4CE3-930A-0DBF950B979D}" type="datetimeFigureOut">
              <a:rPr lang="en-US" smtClean="0"/>
              <a:pPr/>
              <a:t>4/16/2025</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MY"/>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9BA688-267D-4CE3-930A-0DBF950B979D}" type="datetimeFigureOut">
              <a:rPr lang="en-US" smtClean="0"/>
              <a:pPr/>
              <a:t>4/16/2025</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MY"/>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9BA688-267D-4CE3-930A-0DBF950B979D}" type="datetimeFigureOut">
              <a:rPr lang="en-US" smtClean="0"/>
              <a:pPr/>
              <a:t>4/16/2025</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D157B969-FA03-43C8-8E35-78D07718B1E2}" type="slidenum">
              <a:rPr lang="en-MY" smtClean="0"/>
              <a:pPr/>
              <a:t>‹#›</a:t>
            </a:fld>
            <a:endParaRPr lang="en-MY"/>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MY"/>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9BA688-267D-4CE3-930A-0DBF950B979D}" type="datetimeFigureOut">
              <a:rPr lang="en-US" smtClean="0"/>
              <a:pPr/>
              <a:t>4/16/2025</a:t>
            </a:fld>
            <a:endParaRPr lang="en-MY"/>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57B969-FA03-43C8-8E35-78D07718B1E2}" type="slidenum">
              <a:rPr lang="en-MY" smtClean="0"/>
              <a:pPr/>
              <a:t>‹#›</a:t>
            </a:fld>
            <a:endParaRPr lang="en-MY"/>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4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en.wikipedia.org/wiki/Pain" TargetMode="External"/><Relationship Id="rId7" Type="http://schemas.openxmlformats.org/officeDocument/2006/relationships/hyperlink" Target="https://en.wikipedia.org/wiki/Anesthetic" TargetMode="External"/><Relationship Id="rId2" Type="http://schemas.openxmlformats.org/officeDocument/2006/relationships/hyperlink" Target="https://en.wikipedia.org/wiki/Analgesia" TargetMode="External"/><Relationship Id="rId1" Type="http://schemas.openxmlformats.org/officeDocument/2006/relationships/slideLayout" Target="../slideLayouts/slideLayout2.xml"/><Relationship Id="rId6" Type="http://schemas.openxmlformats.org/officeDocument/2006/relationships/hyperlink" Target="https://en.wikipedia.org/wiki/Unconsciousness" TargetMode="External"/><Relationship Id="rId5" Type="http://schemas.openxmlformats.org/officeDocument/2006/relationships/hyperlink" Target="https://en.wikipedia.org/wiki/Amnesia" TargetMode="External"/><Relationship Id="rId4" Type="http://schemas.openxmlformats.org/officeDocument/2006/relationships/hyperlink" Target="https://en.wikipedia.org/wiki/Paralysis" TargetMode="External"/></Relationships>
</file>

<file path=ppt/slides/_rels/slide59.xml.rels><?xml version="1.0" encoding="UTF-8" standalone="yes"?>
<Relationships xmlns="http://schemas.openxmlformats.org/package/2006/relationships"><Relationship Id="rId8" Type="http://schemas.openxmlformats.org/officeDocument/2006/relationships/hyperlink" Target="https://en.wikipedia.org/wiki/Neuraxial_blockade" TargetMode="External"/><Relationship Id="rId3" Type="http://schemas.openxmlformats.org/officeDocument/2006/relationships/hyperlink" Target="https://en.wikipedia.org/wiki/Central_nervous_system" TargetMode="External"/><Relationship Id="rId7" Type="http://schemas.openxmlformats.org/officeDocument/2006/relationships/hyperlink" Target="https://en.wikipedia.org/wiki/Peripheral_nervous_system" TargetMode="External"/><Relationship Id="rId2" Type="http://schemas.openxmlformats.org/officeDocument/2006/relationships/hyperlink" Target="https://en.wikipedia.org/wiki/General_anesthesia" TargetMode="External"/><Relationship Id="rId1" Type="http://schemas.openxmlformats.org/officeDocument/2006/relationships/slideLayout" Target="../slideLayouts/slideLayout2.xml"/><Relationship Id="rId6" Type="http://schemas.openxmlformats.org/officeDocument/2006/relationships/hyperlink" Target="https://en.wikipedia.org/wiki/Nerve_block" TargetMode="External"/><Relationship Id="rId5" Type="http://schemas.openxmlformats.org/officeDocument/2006/relationships/hyperlink" Target="https://en.wikipedia.org/wiki/Local_anesthesia" TargetMode="External"/><Relationship Id="rId10" Type="http://schemas.openxmlformats.org/officeDocument/2006/relationships/hyperlink" Target="https://en.wikipedia.org/wiki/Spinal_anaesthesia" TargetMode="External"/><Relationship Id="rId4" Type="http://schemas.openxmlformats.org/officeDocument/2006/relationships/hyperlink" Target="https://en.wikipedia.org/wiki/Sensation_(psychology)" TargetMode="External"/><Relationship Id="rId9" Type="http://schemas.openxmlformats.org/officeDocument/2006/relationships/hyperlink" Target="https://en.wikipedia.org/wiki/Epidural_anaesthesia"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hyperlink" Target="https://en.wikipedia.org/wiki/Muscle_relaxant" TargetMode="External"/><Relationship Id="rId3" Type="http://schemas.openxmlformats.org/officeDocument/2006/relationships/hyperlink" Target="https://en.wikipedia.org/wiki/Consciousness" TargetMode="External"/><Relationship Id="rId7" Type="http://schemas.openxmlformats.org/officeDocument/2006/relationships/hyperlink" Target="https://en.wikipedia.org/wiki/Autonomic_nervous_system" TargetMode="External"/><Relationship Id="rId2" Type="http://schemas.openxmlformats.org/officeDocument/2006/relationships/hyperlink" Target="https://en.wikipedia.org/wiki/Hypnotic" TargetMode="External"/><Relationship Id="rId1" Type="http://schemas.openxmlformats.org/officeDocument/2006/relationships/slideLayout" Target="../slideLayouts/slideLayout2.xml"/><Relationship Id="rId6" Type="http://schemas.openxmlformats.org/officeDocument/2006/relationships/hyperlink" Target="https://en.wikipedia.org/wiki/Analgesia" TargetMode="External"/><Relationship Id="rId5" Type="http://schemas.openxmlformats.org/officeDocument/2006/relationships/hyperlink" Target="https://en.wikipedia.org/wiki/Hypnosis" TargetMode="External"/><Relationship Id="rId4" Type="http://schemas.openxmlformats.org/officeDocument/2006/relationships/hyperlink" Target="https://en.wikipedia.org/wiki/Memory"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s://en.wikipedia.org/wiki/ASA_physical_status_classification_system" TargetMode="External"/><Relationship Id="rId2" Type="http://schemas.openxmlformats.org/officeDocument/2006/relationships/hyperlink" Target="https://en.wikipedia.org/wiki/Risk_management"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8" Type="http://schemas.openxmlformats.org/officeDocument/2006/relationships/hyperlink" Target="https://en.wikipedia.org/wiki/Organ_(anatomy)" TargetMode="External"/><Relationship Id="rId3" Type="http://schemas.openxmlformats.org/officeDocument/2006/relationships/hyperlink" Target="https://en.wikipedia.org/wiki/Disease" TargetMode="External"/><Relationship Id="rId7" Type="http://schemas.openxmlformats.org/officeDocument/2006/relationships/hyperlink" Target="https://en.wikipedia.org/wiki/Brain-dead" TargetMode="External"/><Relationship Id="rId2" Type="http://schemas.openxmlformats.org/officeDocument/2006/relationships/hyperlink" Target="https://en.wikipedia.org/wiki/Systemic_disease" TargetMode="External"/><Relationship Id="rId1" Type="http://schemas.openxmlformats.org/officeDocument/2006/relationships/slideLayout" Target="../slideLayouts/slideLayout2.xml"/><Relationship Id="rId6" Type="http://schemas.openxmlformats.org/officeDocument/2006/relationships/hyperlink" Target="https://en.wikipedia.org/wiki/Surgery" TargetMode="External"/><Relationship Id="rId5" Type="http://schemas.openxmlformats.org/officeDocument/2006/relationships/hyperlink" Target="https://en.wiktionary.org/wiki/moribund" TargetMode="External"/><Relationship Id="rId4" Type="http://schemas.openxmlformats.org/officeDocument/2006/relationships/hyperlink" Target="https://en.wikipedia.org/wiki/Life" TargetMode="External"/><Relationship Id="rId9" Type="http://schemas.openxmlformats.org/officeDocument/2006/relationships/hyperlink" Target="https://en.wikipedia.org/wiki/Organ_donation"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s://en.wikipedia.org/wiki/Paralysis" TargetMode="External"/><Relationship Id="rId2" Type="http://schemas.openxmlformats.org/officeDocument/2006/relationships/hyperlink" Target="https://en.wikipedia.org/wiki/Central_nervous_system" TargetMode="External"/><Relationship Id="rId1" Type="http://schemas.openxmlformats.org/officeDocument/2006/relationships/slideLayout" Target="../slideLayouts/slideLayout2.xml"/><Relationship Id="rId5" Type="http://schemas.openxmlformats.org/officeDocument/2006/relationships/hyperlink" Target="https://en.wikipedia.org/wiki/Fight-or-flight_response" TargetMode="External"/><Relationship Id="rId4" Type="http://schemas.openxmlformats.org/officeDocument/2006/relationships/hyperlink" Target="https://en.wikipedia.org/wiki/Unconsciousness" TargetMode="External"/></Relationships>
</file>

<file path=ppt/slides/_rels/slide64.xml.rels><?xml version="1.0" encoding="UTF-8" standalone="yes"?>
<Relationships xmlns="http://schemas.openxmlformats.org/package/2006/relationships"><Relationship Id="rId3" Type="http://schemas.openxmlformats.org/officeDocument/2006/relationships/hyperlink" Target="https://en.wikipedia.org/wiki/American_Society_of_Anesthesiologists" TargetMode="External"/><Relationship Id="rId2" Type="http://schemas.openxmlformats.org/officeDocument/2006/relationships/hyperlink" Target="https://en.wikipedia.org/wiki/Monitoring_(medicine)"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8" Type="http://schemas.openxmlformats.org/officeDocument/2006/relationships/hyperlink" Target="https://en.wikipedia.org/wiki/Narcotics" TargetMode="External"/><Relationship Id="rId3" Type="http://schemas.openxmlformats.org/officeDocument/2006/relationships/hyperlink" Target="https://en.wikipedia.org/wiki/Sedation" TargetMode="External"/><Relationship Id="rId7" Type="http://schemas.openxmlformats.org/officeDocument/2006/relationships/hyperlink" Target="https://en.wikipedia.org/wiki/Benzodiazepine" TargetMode="External"/><Relationship Id="rId2" Type="http://schemas.openxmlformats.org/officeDocument/2006/relationships/hyperlink" Target="https://en.wikipedia.org/wiki/Hypnotic_state" TargetMode="External"/><Relationship Id="rId1" Type="http://schemas.openxmlformats.org/officeDocument/2006/relationships/slideLayout" Target="../slideLayouts/slideLayout2.xml"/><Relationship Id="rId6" Type="http://schemas.openxmlformats.org/officeDocument/2006/relationships/hyperlink" Target="https://en.wikipedia.org/wiki/Anticonvulsant" TargetMode="External"/><Relationship Id="rId5" Type="http://schemas.openxmlformats.org/officeDocument/2006/relationships/hyperlink" Target="https://en.wikipedia.org/wiki/Amnesic" TargetMode="External"/><Relationship Id="rId10" Type="http://schemas.openxmlformats.org/officeDocument/2006/relationships/hyperlink" Target="https://en.wikipedia.org/wiki/Analgesic" TargetMode="External"/><Relationship Id="rId4" Type="http://schemas.openxmlformats.org/officeDocument/2006/relationships/hyperlink" Target="https://en.wikipedia.org/wiki/Anxiolytic" TargetMode="External"/><Relationship Id="rId9" Type="http://schemas.openxmlformats.org/officeDocument/2006/relationships/hyperlink" Target="https://en.wikipedia.org/wiki/Local_anesthetics"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8" Type="http://schemas.openxmlformats.org/officeDocument/2006/relationships/hyperlink" Target="https://en.wikipedia.org/wiki/Intravenous_regional_anesthesia" TargetMode="External"/><Relationship Id="rId13" Type="http://schemas.openxmlformats.org/officeDocument/2006/relationships/hyperlink" Target="https://en.wikipedia.org/wiki/Tumescent_anesthesia" TargetMode="External"/><Relationship Id="rId3" Type="http://schemas.openxmlformats.org/officeDocument/2006/relationships/hyperlink" Target="https://en.wikipedia.org/wiki/Continuous_wound_infiltration" TargetMode="External"/><Relationship Id="rId7" Type="http://schemas.openxmlformats.org/officeDocument/2006/relationships/hyperlink" Target="https://en.wikipedia.org/wiki/Anesthesia#cite_note-Mallinson2019-10" TargetMode="External"/><Relationship Id="rId12" Type="http://schemas.openxmlformats.org/officeDocument/2006/relationships/hyperlink" Target="https://en.wikipedia.org/wiki/Lidocaine/prilocaine" TargetMode="External"/><Relationship Id="rId2" Type="http://schemas.openxmlformats.org/officeDocument/2006/relationships/hyperlink" Target="https://en.wikipedia.org/wiki/Laceration" TargetMode="External"/><Relationship Id="rId1" Type="http://schemas.openxmlformats.org/officeDocument/2006/relationships/slideLayout" Target="../slideLayouts/slideLayout2.xml"/><Relationship Id="rId6" Type="http://schemas.openxmlformats.org/officeDocument/2006/relationships/hyperlink" Target="https://en.wikipedia.org/w/index.php?title=Fascia_Iliaca_Compartment_Block&amp;action=edit&amp;redlink=1" TargetMode="External"/><Relationship Id="rId11" Type="http://schemas.openxmlformats.org/officeDocument/2006/relationships/hyperlink" Target="https://en.wikipedia.org/wiki/Topical_anesthetic" TargetMode="External"/><Relationship Id="rId5" Type="http://schemas.openxmlformats.org/officeDocument/2006/relationships/hyperlink" Target="https://en.wikipedia.org/wiki/Inferior_alveolar_nerve_anaesthesia" TargetMode="External"/><Relationship Id="rId10" Type="http://schemas.openxmlformats.org/officeDocument/2006/relationships/hyperlink" Target="https://en.wikipedia.org/wiki/Tourniquet" TargetMode="External"/><Relationship Id="rId4" Type="http://schemas.openxmlformats.org/officeDocument/2006/relationships/hyperlink" Target="https://en.wikipedia.org/wiki/Nerve_block" TargetMode="External"/><Relationship Id="rId9" Type="http://schemas.openxmlformats.org/officeDocument/2006/relationships/hyperlink" Target="https://en.wikipedia.org/wiki/Bier_block" TargetMode="External"/><Relationship Id="rId14" Type="http://schemas.openxmlformats.org/officeDocument/2006/relationships/hyperlink" Target="https://en.wikipedia.org/wiki/Subcutaneous_tissue" TargetMode="External"/></Relationships>
</file>

<file path=ppt/slides/_rels/slide68.xml.rels><?xml version="1.0" encoding="UTF-8" standalone="yes"?>
<Relationships xmlns="http://schemas.openxmlformats.org/package/2006/relationships"><Relationship Id="rId8" Type="http://schemas.openxmlformats.org/officeDocument/2006/relationships/hyperlink" Target="https://en.wikipedia.org/wiki/Subarachnoid_space" TargetMode="External"/><Relationship Id="rId13" Type="http://schemas.openxmlformats.org/officeDocument/2006/relationships/hyperlink" Target="https://en.wikipedia.org/wiki/Epidural_anesthesia" TargetMode="External"/><Relationship Id="rId3" Type="http://schemas.openxmlformats.org/officeDocument/2006/relationships/hyperlink" Target="https://en.wikipedia.org/wiki/Local_anesthetic" TargetMode="External"/><Relationship Id="rId7" Type="http://schemas.openxmlformats.org/officeDocument/2006/relationships/hyperlink" Target="https://en.wikipedia.org/wiki/Human_leg" TargetMode="External"/><Relationship Id="rId12" Type="http://schemas.openxmlformats.org/officeDocument/2006/relationships/hyperlink" Target="https://en.wikipedia.org/wiki/Neuromuscular_blockade" TargetMode="External"/><Relationship Id="rId2" Type="http://schemas.openxmlformats.org/officeDocument/2006/relationships/hyperlink" Target="https://en.wikipedia.org/wiki/Neuraxial_blockade" TargetMode="External"/><Relationship Id="rId1" Type="http://schemas.openxmlformats.org/officeDocument/2006/relationships/slideLayout" Target="../slideLayouts/slideLayout2.xml"/><Relationship Id="rId6" Type="http://schemas.openxmlformats.org/officeDocument/2006/relationships/hyperlink" Target="https://en.wikipedia.org/wiki/Human_pelvis" TargetMode="External"/><Relationship Id="rId11" Type="http://schemas.openxmlformats.org/officeDocument/2006/relationships/hyperlink" Target="https://en.wikipedia.org/wiki/Spinal_anesthesia" TargetMode="External"/><Relationship Id="rId5" Type="http://schemas.openxmlformats.org/officeDocument/2006/relationships/hyperlink" Target="https://en.wikipedia.org/wiki/Abdomen" TargetMode="External"/><Relationship Id="rId10" Type="http://schemas.openxmlformats.org/officeDocument/2006/relationships/hyperlink" Target="https://en.wikipedia.org/wiki/Cauda_equina" TargetMode="External"/><Relationship Id="rId4" Type="http://schemas.openxmlformats.org/officeDocument/2006/relationships/hyperlink" Target="https://en.wikipedia.org/wiki/Spinal_cord" TargetMode="External"/><Relationship Id="rId9" Type="http://schemas.openxmlformats.org/officeDocument/2006/relationships/hyperlink" Target="https://en.wikipedia.org/wiki/Epidural"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11500" b="1" dirty="0">
                <a:solidFill>
                  <a:srgbClr val="0070C0"/>
                </a:solidFill>
                <a:effectLst>
                  <a:outerShdw blurRad="38100" dist="38100" dir="2700000" algn="tl">
                    <a:srgbClr val="000000">
                      <a:alpha val="43137"/>
                    </a:srgbClr>
                  </a:outerShdw>
                </a:effectLst>
              </a:rPr>
              <a:t>SHOCK</a:t>
            </a:r>
            <a:endParaRPr lang="en-MY" sz="11500" b="1" dirty="0">
              <a:solidFill>
                <a:srgbClr val="0070C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r>
              <a:rPr lang="en-MY" dirty="0" err="1">
                <a:solidFill>
                  <a:schemeClr val="accent4">
                    <a:lumMod val="75000"/>
                  </a:schemeClr>
                </a:solidFill>
              </a:rPr>
              <a:t>Nenad</a:t>
            </a:r>
            <a:r>
              <a:rPr lang="en-MY" dirty="0">
                <a:solidFill>
                  <a:schemeClr val="accent4">
                    <a:lumMod val="75000"/>
                  </a:schemeClr>
                </a:solidFill>
              </a:rPr>
              <a:t> </a:t>
            </a:r>
            <a:r>
              <a:rPr lang="en-MY" dirty="0" err="1">
                <a:solidFill>
                  <a:schemeClr val="accent4">
                    <a:lumMod val="75000"/>
                  </a:schemeClr>
                </a:solidFill>
              </a:rPr>
              <a:t>Zornic</a:t>
            </a:r>
            <a:endParaRPr lang="en-MY" dirty="0">
              <a:solidFill>
                <a:schemeClr val="accent4">
                  <a:lumMod val="75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68054" y="285728"/>
            <a:ext cx="8407893" cy="5772798"/>
          </a:xfrm>
        </p:spPr>
        <p:txBody>
          <a:bodyPr>
            <a:normAutofit/>
          </a:bodyPr>
          <a:lstStyle/>
          <a:p>
            <a:r>
              <a:rPr lang="en-US" sz="2400" dirty="0">
                <a:solidFill>
                  <a:srgbClr val="FF0000"/>
                </a:solidFill>
              </a:rPr>
              <a:t>Microvascular response to shock</a:t>
            </a:r>
            <a:endParaRPr lang="en-MY" sz="2400" dirty="0">
              <a:solidFill>
                <a:srgbClr val="FF0000"/>
              </a:solidFill>
            </a:endParaRPr>
          </a:p>
        </p:txBody>
      </p:sp>
      <p:sp>
        <p:nvSpPr>
          <p:cNvPr id="5" name="TextBox 4"/>
          <p:cNvSpPr txBox="1"/>
          <p:nvPr/>
        </p:nvSpPr>
        <p:spPr>
          <a:xfrm>
            <a:off x="2843808" y="857232"/>
            <a:ext cx="3456384" cy="584775"/>
          </a:xfrm>
          <a:prstGeom prst="rect">
            <a:avLst/>
          </a:prstGeom>
          <a:noFill/>
        </p:spPr>
        <p:txBody>
          <a:bodyPr wrap="square" rtlCol="0">
            <a:spAutoFit/>
          </a:bodyPr>
          <a:lstStyle/>
          <a:p>
            <a:pPr algn="ctr"/>
            <a:r>
              <a:rPr lang="en-US" sz="3200" dirty="0">
                <a:solidFill>
                  <a:srgbClr val="00B050"/>
                </a:solidFill>
              </a:rPr>
              <a:t>Tissue ischemia</a:t>
            </a:r>
            <a:endParaRPr lang="en-MY" sz="3200" dirty="0">
              <a:solidFill>
                <a:srgbClr val="00B050"/>
              </a:solidFill>
            </a:endParaRPr>
          </a:p>
        </p:txBody>
      </p:sp>
      <p:sp>
        <p:nvSpPr>
          <p:cNvPr id="6" name="Rectangle 5"/>
          <p:cNvSpPr/>
          <p:nvPr/>
        </p:nvSpPr>
        <p:spPr>
          <a:xfrm>
            <a:off x="3143240" y="1785926"/>
            <a:ext cx="2777107" cy="461665"/>
          </a:xfrm>
          <a:prstGeom prst="rect">
            <a:avLst/>
          </a:prstGeom>
        </p:spPr>
        <p:txBody>
          <a:bodyPr wrap="none">
            <a:spAutoFit/>
          </a:bodyPr>
          <a:lstStyle/>
          <a:p>
            <a:r>
              <a:rPr lang="en-US" sz="2400" dirty="0">
                <a:solidFill>
                  <a:srgbClr val="00B050"/>
                </a:solidFill>
              </a:rPr>
              <a:t>Hypoxia and acidosis</a:t>
            </a:r>
            <a:endParaRPr lang="en-MY" sz="2400" dirty="0">
              <a:solidFill>
                <a:srgbClr val="00B050"/>
              </a:solidFill>
            </a:endParaRPr>
          </a:p>
        </p:txBody>
      </p:sp>
      <p:sp>
        <p:nvSpPr>
          <p:cNvPr id="7" name="TextBox 6"/>
          <p:cNvSpPr txBox="1"/>
          <p:nvPr/>
        </p:nvSpPr>
        <p:spPr>
          <a:xfrm>
            <a:off x="1619672" y="2559602"/>
            <a:ext cx="6264696" cy="461665"/>
          </a:xfrm>
          <a:prstGeom prst="rect">
            <a:avLst/>
          </a:prstGeom>
          <a:noFill/>
        </p:spPr>
        <p:txBody>
          <a:bodyPr wrap="square" rtlCol="0">
            <a:spAutoFit/>
          </a:bodyPr>
          <a:lstStyle/>
          <a:p>
            <a:pPr algn="ctr"/>
            <a:r>
              <a:rPr lang="en-US" sz="2400" dirty="0">
                <a:solidFill>
                  <a:srgbClr val="00B050"/>
                </a:solidFill>
              </a:rPr>
              <a:t>Activation of complement and prime neutrophils</a:t>
            </a:r>
            <a:endParaRPr lang="en-MY" sz="2400" dirty="0">
              <a:solidFill>
                <a:srgbClr val="00B050"/>
              </a:solidFill>
            </a:endParaRPr>
          </a:p>
        </p:txBody>
      </p:sp>
      <p:sp>
        <p:nvSpPr>
          <p:cNvPr id="8" name="TextBox 7"/>
          <p:cNvSpPr txBox="1"/>
          <p:nvPr/>
        </p:nvSpPr>
        <p:spPr>
          <a:xfrm>
            <a:off x="1928794" y="3286124"/>
            <a:ext cx="5500726" cy="461665"/>
          </a:xfrm>
          <a:prstGeom prst="rect">
            <a:avLst/>
          </a:prstGeom>
          <a:noFill/>
        </p:spPr>
        <p:txBody>
          <a:bodyPr wrap="square" rtlCol="0">
            <a:spAutoFit/>
          </a:bodyPr>
          <a:lstStyle/>
          <a:p>
            <a:r>
              <a:rPr lang="en-US" sz="2400" dirty="0">
                <a:solidFill>
                  <a:srgbClr val="00B050"/>
                </a:solidFill>
              </a:rPr>
              <a:t>Oxygen free radicals and cytokine release</a:t>
            </a:r>
            <a:endParaRPr lang="en-MY" sz="2400" dirty="0">
              <a:solidFill>
                <a:srgbClr val="00B050"/>
              </a:solidFill>
            </a:endParaRPr>
          </a:p>
        </p:txBody>
      </p:sp>
      <p:sp>
        <p:nvSpPr>
          <p:cNvPr id="9" name="TextBox 8"/>
          <p:cNvSpPr txBox="1"/>
          <p:nvPr/>
        </p:nvSpPr>
        <p:spPr>
          <a:xfrm>
            <a:off x="1928794" y="4000504"/>
            <a:ext cx="5256584" cy="461665"/>
          </a:xfrm>
          <a:prstGeom prst="rect">
            <a:avLst/>
          </a:prstGeom>
          <a:noFill/>
        </p:spPr>
        <p:txBody>
          <a:bodyPr wrap="square" rtlCol="0">
            <a:spAutoFit/>
          </a:bodyPr>
          <a:lstStyle/>
          <a:p>
            <a:pPr algn="ctr"/>
            <a:r>
              <a:rPr lang="en-US" sz="2400" dirty="0">
                <a:solidFill>
                  <a:srgbClr val="00B050"/>
                </a:solidFill>
              </a:rPr>
              <a:t>Capillary endothelial cells injury</a:t>
            </a:r>
            <a:endParaRPr lang="en-MY" sz="2400" dirty="0">
              <a:solidFill>
                <a:srgbClr val="00B050"/>
              </a:solidFill>
            </a:endParaRPr>
          </a:p>
        </p:txBody>
      </p:sp>
      <p:sp>
        <p:nvSpPr>
          <p:cNvPr id="10" name="TextBox 9"/>
          <p:cNvSpPr txBox="1"/>
          <p:nvPr/>
        </p:nvSpPr>
        <p:spPr>
          <a:xfrm>
            <a:off x="5292081" y="4681847"/>
            <a:ext cx="2952328" cy="461665"/>
          </a:xfrm>
          <a:prstGeom prst="rect">
            <a:avLst/>
          </a:prstGeom>
          <a:noFill/>
        </p:spPr>
        <p:txBody>
          <a:bodyPr wrap="square" rtlCol="0">
            <a:spAutoFit/>
          </a:bodyPr>
          <a:lstStyle/>
          <a:p>
            <a:pPr algn="ctr"/>
            <a:r>
              <a:rPr lang="en-US" sz="2400" dirty="0">
                <a:solidFill>
                  <a:srgbClr val="00B050"/>
                </a:solidFill>
              </a:rPr>
              <a:t>Fluid leak out </a:t>
            </a:r>
            <a:endParaRPr lang="en-MY" sz="2400" dirty="0">
              <a:solidFill>
                <a:srgbClr val="00B050"/>
              </a:solidFill>
            </a:endParaRPr>
          </a:p>
        </p:txBody>
      </p:sp>
      <p:sp>
        <p:nvSpPr>
          <p:cNvPr id="11" name="TextBox 10"/>
          <p:cNvSpPr txBox="1"/>
          <p:nvPr/>
        </p:nvSpPr>
        <p:spPr>
          <a:xfrm>
            <a:off x="5724128" y="5181913"/>
            <a:ext cx="2160240" cy="461665"/>
          </a:xfrm>
          <a:prstGeom prst="rect">
            <a:avLst/>
          </a:prstGeom>
          <a:noFill/>
        </p:spPr>
        <p:txBody>
          <a:bodyPr wrap="square" rtlCol="0">
            <a:spAutoFit/>
          </a:bodyPr>
          <a:lstStyle/>
          <a:p>
            <a:pPr algn="ctr"/>
            <a:r>
              <a:rPr lang="en-US" sz="2400" dirty="0">
                <a:solidFill>
                  <a:srgbClr val="00B050"/>
                </a:solidFill>
              </a:rPr>
              <a:t>Tissue edema</a:t>
            </a:r>
            <a:endParaRPr lang="en-MY" sz="2400" dirty="0">
              <a:solidFill>
                <a:srgbClr val="00B050"/>
              </a:solidFill>
            </a:endParaRPr>
          </a:p>
        </p:txBody>
      </p:sp>
      <p:sp>
        <p:nvSpPr>
          <p:cNvPr id="12" name="TextBox 11"/>
          <p:cNvSpPr txBox="1"/>
          <p:nvPr/>
        </p:nvSpPr>
        <p:spPr>
          <a:xfrm>
            <a:off x="1403649" y="4500570"/>
            <a:ext cx="2736304" cy="1200329"/>
          </a:xfrm>
          <a:prstGeom prst="rect">
            <a:avLst/>
          </a:prstGeom>
          <a:noFill/>
        </p:spPr>
        <p:txBody>
          <a:bodyPr wrap="square" rtlCol="0">
            <a:spAutoFit/>
          </a:bodyPr>
          <a:lstStyle/>
          <a:p>
            <a:r>
              <a:rPr lang="en-US" sz="2400" dirty="0">
                <a:solidFill>
                  <a:srgbClr val="00B050"/>
                </a:solidFill>
              </a:rPr>
              <a:t>Activation of immune and coagulation system</a:t>
            </a:r>
            <a:endParaRPr lang="en-MY" sz="2400" dirty="0">
              <a:solidFill>
                <a:srgbClr val="00B050"/>
              </a:solidFill>
            </a:endParaRPr>
          </a:p>
        </p:txBody>
      </p:sp>
      <p:pic>
        <p:nvPicPr>
          <p:cNvPr id="205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2626" y="2214554"/>
            <a:ext cx="158750"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2626" y="2984500"/>
            <a:ext cx="158750"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2626" y="3714752"/>
            <a:ext cx="158750"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6289" y="1428736"/>
            <a:ext cx="158750"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6" name="Straight Arrow Connector 25"/>
          <p:cNvCxnSpPr/>
          <p:nvPr/>
        </p:nvCxnSpPr>
        <p:spPr>
          <a:xfrm flipH="1">
            <a:off x="3203848" y="4500570"/>
            <a:ext cx="288032" cy="1440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6084168" y="4572008"/>
            <a:ext cx="432048" cy="1440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16200000" flipH="1">
            <a:off x="6671265" y="5189407"/>
            <a:ext cx="193960"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2669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a:solidFill>
                  <a:srgbClr val="FF0000"/>
                </a:solidFill>
              </a:rPr>
              <a:t>Systemic response to shock</a:t>
            </a:r>
            <a:endParaRPr lang="en-MY" sz="2400" dirty="0">
              <a:solidFill>
                <a:srgbClr val="FF0000"/>
              </a:solidFill>
            </a:endParaRPr>
          </a:p>
        </p:txBody>
      </p:sp>
      <p:sp>
        <p:nvSpPr>
          <p:cNvPr id="3" name="Title 2"/>
          <p:cNvSpPr>
            <a:spLocks noGrp="1"/>
          </p:cNvSpPr>
          <p:nvPr>
            <p:ph type="title"/>
          </p:nvPr>
        </p:nvSpPr>
        <p:spPr/>
        <p:txBody>
          <a:bodyPr/>
          <a:lstStyle/>
          <a:p>
            <a:pPr algn="l"/>
            <a:r>
              <a:rPr lang="en-MY" dirty="0"/>
              <a:t>Pathophysiology of shock</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9633" y="2420890"/>
            <a:ext cx="6399591" cy="3896071"/>
          </a:xfrm>
          <a:prstGeom prst="rect">
            <a:avLst/>
          </a:prstGeom>
        </p:spPr>
      </p:pic>
    </p:spTree>
    <p:extLst>
      <p:ext uri="{BB962C8B-B14F-4D97-AF65-F5344CB8AC3E}">
        <p14:creationId xmlns:p14="http://schemas.microsoft.com/office/powerpoint/2010/main" val="3367243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l"/>
            <a:r>
              <a:rPr lang="en-US" dirty="0"/>
              <a:t>Clinical features of shock</a:t>
            </a:r>
            <a:endParaRPr lang="en-MY" dirty="0"/>
          </a:p>
        </p:txBody>
      </p:sp>
      <p:pic>
        <p:nvPicPr>
          <p:cNvPr id="102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 y="1857364"/>
            <a:ext cx="9144000"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53662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43126" y="2500314"/>
            <a:ext cx="5729270" cy="1143000"/>
          </a:xfrm>
        </p:spPr>
        <p:txBody>
          <a:bodyPr/>
          <a:lstStyle/>
          <a:p>
            <a:pPr algn="l"/>
            <a:r>
              <a:rPr lang="en-US" dirty="0"/>
              <a:t>Classification of shock</a:t>
            </a:r>
            <a:endParaRPr lang="en-MY" dirty="0"/>
          </a:p>
        </p:txBody>
      </p:sp>
      <p:cxnSp>
        <p:nvCxnSpPr>
          <p:cNvPr id="6" name="Straight Arrow Connector 5"/>
          <p:cNvCxnSpPr/>
          <p:nvPr/>
        </p:nvCxnSpPr>
        <p:spPr>
          <a:xfrm rot="5400000">
            <a:off x="3785388" y="4500570"/>
            <a:ext cx="1285884"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6200000" flipV="1">
            <a:off x="2321703" y="1393017"/>
            <a:ext cx="1000132" cy="78581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flipH="1" flipV="1">
            <a:off x="5286380" y="1571612"/>
            <a:ext cx="928694" cy="50006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1893075" y="3750471"/>
            <a:ext cx="928694" cy="85725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6200000" flipH="1">
            <a:off x="5750727" y="3821909"/>
            <a:ext cx="928694" cy="85725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14282" y="428604"/>
            <a:ext cx="3429024" cy="646331"/>
          </a:xfrm>
          <a:prstGeom prst="rect">
            <a:avLst/>
          </a:prstGeom>
          <a:noFill/>
        </p:spPr>
        <p:txBody>
          <a:bodyPr wrap="square" rtlCol="0">
            <a:spAutoFit/>
          </a:bodyPr>
          <a:lstStyle/>
          <a:p>
            <a:r>
              <a:rPr lang="en-US" sz="3600" b="1" dirty="0">
                <a:solidFill>
                  <a:srgbClr val="00B050"/>
                </a:solidFill>
              </a:rPr>
              <a:t>CARDIOGENIC</a:t>
            </a:r>
            <a:endParaRPr lang="en-MY" sz="3600" b="1" dirty="0">
              <a:solidFill>
                <a:srgbClr val="00B050"/>
              </a:solidFill>
            </a:endParaRPr>
          </a:p>
        </p:txBody>
      </p:sp>
      <p:sp>
        <p:nvSpPr>
          <p:cNvPr id="18" name="TextBox 17"/>
          <p:cNvSpPr txBox="1"/>
          <p:nvPr/>
        </p:nvSpPr>
        <p:spPr>
          <a:xfrm>
            <a:off x="5286380" y="500042"/>
            <a:ext cx="3429024" cy="646331"/>
          </a:xfrm>
          <a:prstGeom prst="rect">
            <a:avLst/>
          </a:prstGeom>
          <a:noFill/>
        </p:spPr>
        <p:txBody>
          <a:bodyPr wrap="square" rtlCol="0">
            <a:spAutoFit/>
          </a:bodyPr>
          <a:lstStyle/>
          <a:p>
            <a:r>
              <a:rPr lang="en-US" sz="3600" b="1" dirty="0">
                <a:solidFill>
                  <a:srgbClr val="FF0000"/>
                </a:solidFill>
              </a:rPr>
              <a:t>HYPOVOLEMIC</a:t>
            </a:r>
            <a:endParaRPr lang="en-MY" sz="3600" b="1" dirty="0">
              <a:solidFill>
                <a:srgbClr val="FF0000"/>
              </a:solidFill>
            </a:endParaRPr>
          </a:p>
        </p:txBody>
      </p:sp>
      <p:sp>
        <p:nvSpPr>
          <p:cNvPr id="19" name="TextBox 18"/>
          <p:cNvSpPr txBox="1"/>
          <p:nvPr/>
        </p:nvSpPr>
        <p:spPr>
          <a:xfrm>
            <a:off x="357158" y="4782933"/>
            <a:ext cx="3429024" cy="646331"/>
          </a:xfrm>
          <a:prstGeom prst="rect">
            <a:avLst/>
          </a:prstGeom>
          <a:noFill/>
        </p:spPr>
        <p:txBody>
          <a:bodyPr wrap="square" rtlCol="0">
            <a:spAutoFit/>
          </a:bodyPr>
          <a:lstStyle/>
          <a:p>
            <a:r>
              <a:rPr lang="en-US" sz="3600" b="1" dirty="0">
                <a:solidFill>
                  <a:srgbClr val="7030A0"/>
                </a:solidFill>
              </a:rPr>
              <a:t>DISTRIBUTIVE</a:t>
            </a:r>
            <a:endParaRPr lang="en-MY" sz="3600" b="1" dirty="0">
              <a:solidFill>
                <a:srgbClr val="7030A0"/>
              </a:solidFill>
            </a:endParaRPr>
          </a:p>
        </p:txBody>
      </p:sp>
      <p:sp>
        <p:nvSpPr>
          <p:cNvPr id="20" name="TextBox 19"/>
          <p:cNvSpPr txBox="1"/>
          <p:nvPr/>
        </p:nvSpPr>
        <p:spPr>
          <a:xfrm>
            <a:off x="3000364" y="5425875"/>
            <a:ext cx="3429024" cy="646331"/>
          </a:xfrm>
          <a:prstGeom prst="rect">
            <a:avLst/>
          </a:prstGeom>
          <a:noFill/>
        </p:spPr>
        <p:txBody>
          <a:bodyPr wrap="square" rtlCol="0">
            <a:spAutoFit/>
          </a:bodyPr>
          <a:lstStyle/>
          <a:p>
            <a:r>
              <a:rPr lang="en-US" sz="3600" b="1" dirty="0">
                <a:solidFill>
                  <a:srgbClr val="002060"/>
                </a:solidFill>
              </a:rPr>
              <a:t>OBSTRUCTIVE</a:t>
            </a:r>
            <a:endParaRPr lang="en-MY" sz="3600" b="1" dirty="0">
              <a:solidFill>
                <a:srgbClr val="002060"/>
              </a:solidFill>
            </a:endParaRPr>
          </a:p>
        </p:txBody>
      </p:sp>
      <p:sp>
        <p:nvSpPr>
          <p:cNvPr id="21" name="TextBox 20"/>
          <p:cNvSpPr txBox="1"/>
          <p:nvPr/>
        </p:nvSpPr>
        <p:spPr>
          <a:xfrm>
            <a:off x="6286512" y="4786322"/>
            <a:ext cx="3429024" cy="646331"/>
          </a:xfrm>
          <a:prstGeom prst="rect">
            <a:avLst/>
          </a:prstGeom>
          <a:noFill/>
        </p:spPr>
        <p:txBody>
          <a:bodyPr wrap="square" rtlCol="0">
            <a:spAutoFit/>
          </a:bodyPr>
          <a:lstStyle/>
          <a:p>
            <a:r>
              <a:rPr lang="en-US" sz="3600" b="1" dirty="0">
                <a:solidFill>
                  <a:srgbClr val="FFC000"/>
                </a:solidFill>
              </a:rPr>
              <a:t>ENDOCRINE</a:t>
            </a:r>
            <a:endParaRPr lang="en-MY" sz="3600" b="1" dirty="0">
              <a:solidFill>
                <a:srgbClr val="FFC000"/>
              </a:solidFill>
            </a:endParaRPr>
          </a:p>
        </p:txBody>
      </p:sp>
    </p:spTree>
    <p:extLst>
      <p:ext uri="{BB962C8B-B14F-4D97-AF65-F5344CB8AC3E}">
        <p14:creationId xmlns:p14="http://schemas.microsoft.com/office/powerpoint/2010/main" val="6931913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MY" b="1"/>
              <a:t>Hypovolaemic</a:t>
            </a:r>
            <a:r>
              <a:rPr lang="x-none" b="1"/>
              <a:t> – </a:t>
            </a:r>
            <a:r>
              <a:rPr lang="x-none" sz="3100"/>
              <a:t>najčešći;  višestruka etiologija </a:t>
            </a:r>
            <a:endParaRPr lang="en-US" sz="3100"/>
          </a:p>
        </p:txBody>
      </p:sp>
      <p:sp>
        <p:nvSpPr>
          <p:cNvPr id="3" name="Text Placeholder 2"/>
          <p:cNvSpPr>
            <a:spLocks noGrp="1"/>
          </p:cNvSpPr>
          <p:nvPr>
            <p:ph type="body" idx="1"/>
          </p:nvPr>
        </p:nvSpPr>
        <p:spPr/>
        <p:txBody>
          <a:bodyPr>
            <a:normAutofit fontScale="25000" lnSpcReduction="20000"/>
          </a:bodyPr>
          <a:lstStyle/>
          <a:p>
            <a:endParaRPr lang="x-none"/>
          </a:p>
          <a:p>
            <a:endParaRPr lang="x-none" sz="9600"/>
          </a:p>
          <a:p>
            <a:r>
              <a:rPr lang="en-US" sz="9600"/>
              <a:t>Non-hemorrhagic causes:</a:t>
            </a:r>
            <a:endParaRPr lang="x-none" sz="9600"/>
          </a:p>
          <a:p>
            <a:endParaRPr lang="x-none"/>
          </a:p>
          <a:p>
            <a:endParaRPr lang="x-none"/>
          </a:p>
        </p:txBody>
      </p:sp>
      <p:sp>
        <p:nvSpPr>
          <p:cNvPr id="4" name="Content Placeholder 3"/>
          <p:cNvSpPr>
            <a:spLocks noGrp="1"/>
          </p:cNvSpPr>
          <p:nvPr>
            <p:ph sz="half" idx="2"/>
          </p:nvPr>
        </p:nvSpPr>
        <p:spPr/>
        <p:txBody>
          <a:bodyPr/>
          <a:lstStyle/>
          <a:p>
            <a:pPr>
              <a:buFont typeface="Wingdings" panose="05000000000000000000" pitchFamily="2" charset="2"/>
              <a:buChar char="v"/>
            </a:pPr>
            <a:r>
              <a:rPr lang="en-US"/>
              <a:t>Poor fluid intake (dehydration)</a:t>
            </a:r>
          </a:p>
          <a:p>
            <a:pPr>
              <a:buFont typeface="Wingdings" panose="05000000000000000000" pitchFamily="2" charset="2"/>
              <a:buChar char="v"/>
            </a:pPr>
            <a:r>
              <a:rPr lang="en-US"/>
              <a:t>Excessive fluid loss (vomiting, diarrhea)</a:t>
            </a:r>
          </a:p>
          <a:p>
            <a:pPr>
              <a:buFont typeface="Wingdings" panose="05000000000000000000" pitchFamily="2" charset="2"/>
              <a:buChar char="v"/>
            </a:pPr>
            <a:r>
              <a:rPr lang="en-US"/>
              <a:t>Urinary loss (diabetes)</a:t>
            </a:r>
          </a:p>
          <a:p>
            <a:pPr>
              <a:buFont typeface="Wingdings" panose="05000000000000000000" pitchFamily="2" charset="2"/>
              <a:buChar char="v"/>
            </a:pPr>
            <a:r>
              <a:rPr lang="en-US"/>
              <a:t>Evaporation</a:t>
            </a:r>
          </a:p>
          <a:p>
            <a:pPr>
              <a:buFont typeface="Wingdings" panose="05000000000000000000" pitchFamily="2" charset="2"/>
              <a:buChar char="v"/>
            </a:pPr>
            <a:r>
              <a:rPr lang="en-US"/>
              <a:t>‘third-spacing’ (bowel obstruction, pancreatitis</a:t>
            </a:r>
          </a:p>
        </p:txBody>
      </p:sp>
      <p:sp>
        <p:nvSpPr>
          <p:cNvPr id="5" name="Text Placeholder 4"/>
          <p:cNvSpPr>
            <a:spLocks noGrp="1"/>
          </p:cNvSpPr>
          <p:nvPr>
            <p:ph type="body" sz="quarter" idx="3"/>
          </p:nvPr>
        </p:nvSpPr>
        <p:spPr/>
        <p:txBody>
          <a:bodyPr/>
          <a:lstStyle/>
          <a:p>
            <a:r>
              <a:rPr lang="en-US"/>
              <a:t>Hemorrhagic</a:t>
            </a:r>
          </a:p>
        </p:txBody>
      </p:sp>
      <p:sp>
        <p:nvSpPr>
          <p:cNvPr id="6" name="Content Placeholder 5"/>
          <p:cNvSpPr>
            <a:spLocks noGrp="1"/>
          </p:cNvSpPr>
          <p:nvPr>
            <p:ph sz="quarter" idx="4"/>
          </p:nvPr>
        </p:nvSpPr>
        <p:spPr/>
        <p:txBody>
          <a:bodyPr/>
          <a:lstStyle/>
          <a:p>
            <a:pPr>
              <a:buFont typeface="Wingdings" panose="05000000000000000000" pitchFamily="2" charset="2"/>
              <a:buChar char="v"/>
            </a:pPr>
            <a:r>
              <a:rPr lang="en-US"/>
              <a:t>Gastrointestinal bleeding</a:t>
            </a:r>
          </a:p>
          <a:p>
            <a:pPr>
              <a:buFont typeface="Wingdings" panose="05000000000000000000" pitchFamily="2" charset="2"/>
              <a:buChar char="v"/>
            </a:pPr>
            <a:r>
              <a:rPr lang="en-US"/>
              <a:t>Trauma</a:t>
            </a:r>
          </a:p>
          <a:p>
            <a:pPr>
              <a:buFont typeface="Wingdings" panose="05000000000000000000" pitchFamily="2" charset="2"/>
              <a:buChar char="v"/>
            </a:pPr>
            <a:r>
              <a:rPr lang="en-US"/>
              <a:t>AAA rupture</a:t>
            </a:r>
          </a:p>
          <a:p>
            <a:pPr>
              <a:buFont typeface="Wingdings" panose="05000000000000000000" pitchFamily="2" charset="2"/>
              <a:buChar char="v"/>
            </a:pPr>
            <a:r>
              <a:rPr lang="en-US"/>
              <a:t>Ectopic pregnancy, post-partum bleeding</a:t>
            </a:r>
          </a:p>
          <a:p>
            <a:pPr marL="0" indent="0">
              <a:buNone/>
            </a:pPr>
            <a:endParaRPr lang="en-US"/>
          </a:p>
        </p:txBody>
      </p:sp>
    </p:spTree>
    <p:extLst>
      <p:ext uri="{BB962C8B-B14F-4D97-AF65-F5344CB8AC3E}">
        <p14:creationId xmlns:p14="http://schemas.microsoft.com/office/powerpoint/2010/main" val="41183810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sp>
        <p:nvSpPr>
          <p:cNvPr id="3" name="Content Placeholder 2"/>
          <p:cNvSpPr>
            <a:spLocks noGrp="1"/>
          </p:cNvSpPr>
          <p:nvPr>
            <p:ph idx="1"/>
          </p:nvPr>
        </p:nvSpPr>
        <p:spPr/>
        <p:txBody>
          <a:bodyPr/>
          <a:lstStyle/>
          <a:p>
            <a:endParaRPr lang="en-MY"/>
          </a:p>
        </p:txBody>
      </p:sp>
      <p:pic>
        <p:nvPicPr>
          <p:cNvPr id="69634" name="Picture 2" descr="http://image.slidesharecdn.com/seminar-shockii-140225104243-phpapp01/95/shock-hypovolemic-septic-and-neurogenic-4-638.jpg?cb=1393325019"/>
          <p:cNvPicPr>
            <a:picLocks noChangeAspect="1" noChangeArrowheads="1"/>
          </p:cNvPicPr>
          <p:nvPr/>
        </p:nvPicPr>
        <p:blipFill>
          <a:blip r:embed="rId3" cstate="print"/>
          <a:srcRect/>
          <a:stretch>
            <a:fillRect/>
          </a:stretch>
        </p:blipFill>
        <p:spPr bwMode="auto">
          <a:xfrm>
            <a:off x="71406" y="142852"/>
            <a:ext cx="8929718" cy="6286544"/>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7" y="428604"/>
            <a:ext cx="8407893" cy="6039652"/>
          </a:xfrm>
        </p:spPr>
        <p:txBody>
          <a:bodyPr>
            <a:normAutofit lnSpcReduction="10000"/>
          </a:bodyPr>
          <a:lstStyle/>
          <a:p>
            <a:pPr>
              <a:buNone/>
            </a:pPr>
            <a:r>
              <a:rPr lang="en-MY" dirty="0"/>
              <a:t>Clinical signs</a:t>
            </a:r>
          </a:p>
          <a:p>
            <a:pPr>
              <a:buFont typeface="Wingdings" panose="05000000000000000000" pitchFamily="2" charset="2"/>
              <a:buChar char="v"/>
            </a:pPr>
            <a:r>
              <a:rPr lang="en-MY" dirty="0"/>
              <a:t>Agitation</a:t>
            </a:r>
          </a:p>
          <a:p>
            <a:pPr>
              <a:buFont typeface="Wingdings" panose="05000000000000000000" pitchFamily="2" charset="2"/>
              <a:buChar char="v"/>
            </a:pPr>
            <a:r>
              <a:rPr lang="en-MY" dirty="0"/>
              <a:t>Cool clammy extremities</a:t>
            </a:r>
          </a:p>
          <a:p>
            <a:pPr>
              <a:buFont typeface="Wingdings" panose="05000000000000000000" pitchFamily="2" charset="2"/>
              <a:buChar char="v"/>
            </a:pPr>
            <a:r>
              <a:rPr lang="en-MY" dirty="0"/>
              <a:t>Tachycardia</a:t>
            </a:r>
          </a:p>
          <a:p>
            <a:pPr>
              <a:buFont typeface="Wingdings" panose="05000000000000000000" pitchFamily="2" charset="2"/>
              <a:buChar char="v"/>
            </a:pPr>
            <a:r>
              <a:rPr lang="en-MY" dirty="0"/>
              <a:t>Hypotension</a:t>
            </a:r>
          </a:p>
          <a:p>
            <a:pPr>
              <a:buFont typeface="Wingdings" panose="05000000000000000000" pitchFamily="2" charset="2"/>
              <a:buChar char="v"/>
            </a:pPr>
            <a:r>
              <a:rPr lang="en-US" dirty="0"/>
              <a:t>Narrowed pulse pressure</a:t>
            </a:r>
          </a:p>
          <a:p>
            <a:pPr>
              <a:buFont typeface="Wingdings" panose="05000000000000000000" pitchFamily="2" charset="2"/>
              <a:buChar char="v"/>
            </a:pPr>
            <a:r>
              <a:rPr lang="en-MY" dirty="0"/>
              <a:t>Weak or absent peripheral pulses</a:t>
            </a:r>
          </a:p>
          <a:p>
            <a:pPr>
              <a:buFont typeface="Wingdings" panose="05000000000000000000" pitchFamily="2" charset="2"/>
              <a:buChar char="v"/>
            </a:pPr>
            <a:r>
              <a:rPr lang="en-US" dirty="0"/>
              <a:t>Possible decreased urine output</a:t>
            </a:r>
          </a:p>
          <a:p>
            <a:pPr>
              <a:buFont typeface="Wingdings" panose="05000000000000000000" pitchFamily="2" charset="2"/>
              <a:buChar char="v"/>
            </a:pPr>
            <a:r>
              <a:rPr lang="en-US" dirty="0"/>
              <a:t>Decreased level of consciousness</a:t>
            </a:r>
          </a:p>
          <a:p>
            <a:pPr>
              <a:buFont typeface="Wingdings" panose="05000000000000000000" pitchFamily="2" charset="2"/>
              <a:buChar char="v"/>
            </a:pPr>
            <a:endParaRPr lang="en-MY" dirty="0"/>
          </a:p>
          <a:p>
            <a:pPr>
              <a:buFont typeface="Wingdings" panose="05000000000000000000" pitchFamily="2" charset="2"/>
              <a:buChar char="ü"/>
            </a:pPr>
            <a:r>
              <a:rPr lang="en-MY" dirty="0"/>
              <a:t>Apparent in 25 –30 % blood volume loss</a:t>
            </a:r>
          </a:p>
        </p:txBody>
      </p:sp>
    </p:spTree>
    <p:extLst>
      <p:ext uri="{BB962C8B-B14F-4D97-AF65-F5344CB8AC3E}">
        <p14:creationId xmlns:p14="http://schemas.microsoft.com/office/powerpoint/2010/main" val="2537746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x-none" sz="2000"/>
              <a:t>Imati u vidu da 7% TT je volumen krvi što bi za 70kg bilo 5L ; za gojaznog prema idealnoj masi a ne  aktuelnoj masi</a:t>
            </a:r>
            <a:endParaRPr lang="en-US" sz="200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997" y="1628800"/>
            <a:ext cx="8892479"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70585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928670"/>
            <a:ext cx="8407893" cy="5715040"/>
          </a:xfrm>
        </p:spPr>
        <p:txBody>
          <a:bodyPr>
            <a:normAutofit fontScale="77500" lnSpcReduction="20000"/>
          </a:bodyPr>
          <a:lstStyle/>
          <a:p>
            <a:endParaRPr lang="x-none"/>
          </a:p>
          <a:p>
            <a:r>
              <a:rPr lang="en-US"/>
              <a:t>Goal</a:t>
            </a:r>
            <a:r>
              <a:rPr lang="en-US" dirty="0"/>
              <a:t>: To restore the blood volume, tissue perfusion, and oxygenation to normal as early </a:t>
            </a:r>
            <a:r>
              <a:rPr lang="en-US"/>
              <a:t>as possible</a:t>
            </a:r>
            <a:endParaRPr lang="x-none"/>
          </a:p>
          <a:p>
            <a:pPr marL="0" indent="0">
              <a:buNone/>
            </a:pPr>
            <a:endParaRPr lang="en-US" dirty="0"/>
          </a:p>
          <a:p>
            <a:r>
              <a:rPr lang="en-US" dirty="0"/>
              <a:t>Replace </a:t>
            </a:r>
            <a:r>
              <a:rPr lang="en-US"/>
              <a:t>blood volume.</a:t>
            </a:r>
            <a:r>
              <a:rPr lang="x-none"/>
              <a:t> </a:t>
            </a:r>
            <a:r>
              <a:rPr lang="en-US"/>
              <a:t>Resuscitation</a:t>
            </a:r>
            <a:r>
              <a:rPr lang="en-US" dirty="0"/>
              <a:t>:</a:t>
            </a:r>
            <a:endParaRPr lang="en-MY" dirty="0"/>
          </a:p>
          <a:p>
            <a:pPr lvl="1">
              <a:buNone/>
            </a:pPr>
            <a:r>
              <a:rPr lang="en-US" b="1" dirty="0"/>
              <a:t>Fluid therapy </a:t>
            </a:r>
            <a:endParaRPr lang="en-MY" b="1" dirty="0"/>
          </a:p>
          <a:p>
            <a:pPr lvl="2"/>
            <a:r>
              <a:rPr lang="en-MY" dirty="0">
                <a:solidFill>
                  <a:srgbClr val="0070C0"/>
                </a:solidFill>
              </a:rPr>
              <a:t>Crystalloids</a:t>
            </a:r>
          </a:p>
          <a:p>
            <a:pPr lvl="3">
              <a:buNone/>
            </a:pPr>
            <a:r>
              <a:rPr lang="en-MY" dirty="0"/>
              <a:t>-Normal Saline or Ringer’s lactate</a:t>
            </a:r>
          </a:p>
          <a:p>
            <a:pPr lvl="3">
              <a:buNone/>
            </a:pPr>
            <a:r>
              <a:rPr lang="en-MY" dirty="0"/>
              <a:t>-Up to 2-3 times the volume lost</a:t>
            </a:r>
          </a:p>
          <a:p>
            <a:pPr lvl="2"/>
            <a:r>
              <a:rPr lang="en-US" dirty="0">
                <a:solidFill>
                  <a:srgbClr val="0070C0"/>
                </a:solidFill>
              </a:rPr>
              <a:t>Colloids</a:t>
            </a:r>
          </a:p>
          <a:p>
            <a:pPr lvl="3">
              <a:buNone/>
            </a:pPr>
            <a:r>
              <a:rPr lang="en-US" dirty="0"/>
              <a:t>-</a:t>
            </a:r>
            <a:r>
              <a:rPr lang="en-US" dirty="0" err="1"/>
              <a:t>Gelofusine</a:t>
            </a:r>
            <a:r>
              <a:rPr lang="en-US" dirty="0"/>
              <a:t> or 5</a:t>
            </a:r>
            <a:r>
              <a:rPr lang="en-US"/>
              <a:t>% albumine</a:t>
            </a:r>
            <a:endParaRPr lang="x-none"/>
          </a:p>
          <a:p>
            <a:pPr lvl="1">
              <a:buNone/>
            </a:pPr>
            <a:r>
              <a:rPr lang="x-none" b="1"/>
              <a:t>Vazopresori i inotropi </a:t>
            </a:r>
            <a:endParaRPr lang="en-US" b="1" dirty="0"/>
          </a:p>
          <a:p>
            <a:pPr marL="0" indent="0">
              <a:buNone/>
            </a:pPr>
            <a:r>
              <a:rPr lang="x-none"/>
              <a:t>      </a:t>
            </a:r>
            <a:r>
              <a:rPr lang="en-US" b="1"/>
              <a:t>Blood </a:t>
            </a:r>
            <a:r>
              <a:rPr lang="en-US" b="1" dirty="0"/>
              <a:t>transfusion </a:t>
            </a:r>
            <a:r>
              <a:rPr lang="en-US" dirty="0"/>
              <a:t>(if &gt;40% of blood volume is </a:t>
            </a:r>
            <a:r>
              <a:rPr lang="en-US"/>
              <a:t>lost </a:t>
            </a:r>
            <a:endParaRPr lang="x-none"/>
          </a:p>
          <a:p>
            <a:pPr marL="0" indent="0">
              <a:buNone/>
            </a:pPr>
            <a:r>
              <a:rPr lang="x-none"/>
              <a:t>       </a:t>
            </a:r>
            <a:r>
              <a:rPr lang="en-US"/>
              <a:t>OR </a:t>
            </a:r>
            <a:r>
              <a:rPr lang="en-US" dirty="0"/>
              <a:t>if the patient is </a:t>
            </a:r>
            <a:r>
              <a:rPr lang="en-US" err="1"/>
              <a:t>anaemic,Hb</a:t>
            </a:r>
            <a:r>
              <a:rPr lang="en-US"/>
              <a:t>&lt;8g%)</a:t>
            </a:r>
            <a:endParaRPr lang="x-none"/>
          </a:p>
          <a:p>
            <a:pPr marL="0" indent="0">
              <a:buNone/>
            </a:pPr>
            <a:endParaRPr lang="x-none"/>
          </a:p>
          <a:p>
            <a:r>
              <a:rPr lang="x-none"/>
              <a:t>Termoregulacija- utopliti pacijenta </a:t>
            </a:r>
            <a:endParaRPr lang="en-US" dirty="0"/>
          </a:p>
          <a:p>
            <a:pPr>
              <a:buNone/>
            </a:pPr>
            <a:endParaRPr lang="en-US" dirty="0"/>
          </a:p>
          <a:p>
            <a:endParaRPr lang="en-MY" dirty="0"/>
          </a:p>
          <a:p>
            <a:endParaRPr lang="en-MY" sz="4400" dirty="0"/>
          </a:p>
          <a:p>
            <a:pPr marL="45720" indent="0">
              <a:buNone/>
            </a:pPr>
            <a:endParaRPr lang="en-MY" sz="4400" dirty="0"/>
          </a:p>
        </p:txBody>
      </p:sp>
      <p:sp>
        <p:nvSpPr>
          <p:cNvPr id="3" name="Title 2"/>
          <p:cNvSpPr>
            <a:spLocks noGrp="1"/>
          </p:cNvSpPr>
          <p:nvPr>
            <p:ph type="title"/>
          </p:nvPr>
        </p:nvSpPr>
        <p:spPr>
          <a:xfrm>
            <a:off x="457200" y="-24"/>
            <a:ext cx="8229600" cy="1143000"/>
          </a:xfrm>
        </p:spPr>
        <p:txBody>
          <a:bodyPr/>
          <a:lstStyle/>
          <a:p>
            <a:pPr algn="l"/>
            <a:r>
              <a:rPr lang="en-MY" dirty="0"/>
              <a:t>Treatment to </a:t>
            </a:r>
            <a:r>
              <a:rPr lang="en-MY" dirty="0" err="1"/>
              <a:t>Hypovolaemic</a:t>
            </a:r>
            <a:r>
              <a:rPr lang="en-MY" dirty="0"/>
              <a:t> shock</a:t>
            </a:r>
          </a:p>
        </p:txBody>
      </p:sp>
    </p:spTree>
    <p:extLst>
      <p:ext uri="{BB962C8B-B14F-4D97-AF65-F5344CB8AC3E}">
        <p14:creationId xmlns:p14="http://schemas.microsoft.com/office/powerpoint/2010/main" val="29859084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Fluidi </a:t>
            </a:r>
            <a:endParaRPr lang="en-US"/>
          </a:p>
        </p:txBody>
      </p:sp>
      <p:sp>
        <p:nvSpPr>
          <p:cNvPr id="3" name="Content Placeholder 2"/>
          <p:cNvSpPr>
            <a:spLocks noGrp="1"/>
          </p:cNvSpPr>
          <p:nvPr>
            <p:ph idx="1"/>
          </p:nvPr>
        </p:nvSpPr>
        <p:spPr/>
        <p:txBody>
          <a:bodyPr>
            <a:normAutofit fontScale="77500" lnSpcReduction="20000"/>
          </a:bodyPr>
          <a:lstStyle/>
          <a:p>
            <a:r>
              <a:rPr lang="en-US"/>
              <a:t>Hydroxyethyl starch (HES) a synthetic colloid</a:t>
            </a:r>
            <a:r>
              <a:rPr lang="x-none"/>
              <a:t> se ne preporučuje u kritično oboleleog. </a:t>
            </a:r>
          </a:p>
          <a:p>
            <a:r>
              <a:rPr lang="x-none"/>
              <a:t>Albumini se preporučuju u sepsi za resuscitaciju fluidima , ali davanje umesto slanih rastvori uvećava mortalitet u traumi – posebno trauma glave. Alb ne znači u traumi.</a:t>
            </a:r>
          </a:p>
          <a:p>
            <a:pPr lvl="1"/>
            <a:r>
              <a:rPr lang="x-none"/>
              <a:t>Kolioidi se preporučuju inicijalno u hemoragijskom šoku. </a:t>
            </a:r>
          </a:p>
          <a:p>
            <a:r>
              <a:rPr lang="x-none"/>
              <a:t>Kristaloidi – Hartman, RL , 0,9%  NaCl ali sa oprezom zbog hiperhloremijske acidoze koja vodi AKI. Balansirane tečnosti ne u traumi glave u hemorag.šoku. Prednost imaju hipertoni slani rastvori. Penetrantne povrede u hemoragijskom šoku nemaju korist od hipertonih rastvora. </a:t>
            </a:r>
          </a:p>
          <a:p>
            <a:endParaRPr lang="en-US"/>
          </a:p>
        </p:txBody>
      </p:sp>
    </p:spTree>
    <p:extLst>
      <p:ext uri="{BB962C8B-B14F-4D97-AF65-F5344CB8AC3E}">
        <p14:creationId xmlns:p14="http://schemas.microsoft.com/office/powerpoint/2010/main" val="3597012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a:br>
            <a:r>
              <a:rPr lang="en-US" sz="2700"/>
              <a:t>The definition of shock has evolved in parallel with our understanding of the phenomenon.</a:t>
            </a:r>
            <a:br>
              <a:rPr lang="en-US"/>
            </a:br>
            <a:endParaRPr lang="en-US"/>
          </a:p>
        </p:txBody>
      </p:sp>
      <p:sp>
        <p:nvSpPr>
          <p:cNvPr id="3" name="Content Placeholder 2"/>
          <p:cNvSpPr>
            <a:spLocks noGrp="1"/>
          </p:cNvSpPr>
          <p:nvPr>
            <p:ph sz="half" idx="1"/>
          </p:nvPr>
        </p:nvSpPr>
        <p:spPr/>
        <p:txBody>
          <a:bodyPr>
            <a:normAutofit fontScale="92500" lnSpcReduction="10000"/>
          </a:bodyPr>
          <a:lstStyle/>
          <a:p>
            <a:r>
              <a:rPr lang="en-US" b="1"/>
              <a:t>In 1895, John Collins Warren</a:t>
            </a:r>
            <a:r>
              <a:rPr lang="x-none" b="1"/>
              <a:t> </a:t>
            </a:r>
            <a:r>
              <a:rPr lang="en-US" b="1"/>
              <a:t> referred to shock as </a:t>
            </a:r>
            <a:r>
              <a:rPr lang="en-US" i="1">
                <a:solidFill>
                  <a:srgbClr val="FF0000"/>
                </a:solidFill>
              </a:rPr>
              <a:t>“a momentary pause in the act of death”</a:t>
            </a:r>
            <a:endParaRPr lang="x-none" i="1">
              <a:solidFill>
                <a:srgbClr val="FF0000"/>
              </a:solidFill>
            </a:endParaRPr>
          </a:p>
          <a:p>
            <a:endParaRPr lang="x-none"/>
          </a:p>
          <a:p>
            <a:r>
              <a:rPr lang="x-none"/>
              <a:t>Clinical prezentation in </a:t>
            </a:r>
            <a:r>
              <a:rPr lang="en-US"/>
              <a:t>“imperceptible” or “weak, thread-like” peripheral pulse and a “cold, clammy</a:t>
            </a:r>
            <a:r>
              <a:rPr lang="x-none"/>
              <a:t>  </a:t>
            </a:r>
            <a:r>
              <a:rPr lang="en-US"/>
              <a:t>sweat.” </a:t>
            </a:r>
          </a:p>
        </p:txBody>
      </p:sp>
      <p:sp>
        <p:nvSpPr>
          <p:cNvPr id="4" name="Content Placeholder 3"/>
          <p:cNvSpPr>
            <a:spLocks noGrp="1"/>
          </p:cNvSpPr>
          <p:nvPr>
            <p:ph sz="half" idx="2"/>
          </p:nvPr>
        </p:nvSpPr>
        <p:spPr/>
        <p:txBody>
          <a:bodyPr>
            <a:normAutofit fontScale="92500" lnSpcReduction="10000"/>
          </a:bodyPr>
          <a:lstStyle/>
          <a:p>
            <a:r>
              <a:rPr lang="x-none" b="1"/>
              <a:t>Current - for the physician </a:t>
            </a:r>
            <a:r>
              <a:rPr lang="en-US"/>
              <a:t>we find the most</a:t>
            </a:r>
            <a:r>
              <a:rPr lang="x-none"/>
              <a:t> </a:t>
            </a:r>
            <a:r>
              <a:rPr lang="en-US"/>
              <a:t>appropriate definition to be</a:t>
            </a:r>
            <a:r>
              <a:rPr lang="x-none"/>
              <a:t> - </a:t>
            </a:r>
            <a:r>
              <a:rPr lang="en-US"/>
              <a:t> </a:t>
            </a:r>
            <a:endParaRPr lang="x-none"/>
          </a:p>
          <a:p>
            <a:pPr marL="0" indent="0">
              <a:buNone/>
            </a:pPr>
            <a:r>
              <a:rPr lang="en-US" i="1"/>
              <a:t>“the state in which profound and widespread reduction of </a:t>
            </a:r>
            <a:r>
              <a:rPr lang="en-US" b="1" i="1"/>
              <a:t>effective tissue perfusion </a:t>
            </a:r>
            <a:r>
              <a:rPr lang="en-US" i="1"/>
              <a:t>leads first to reversible, and then, if prolonged, to</a:t>
            </a:r>
            <a:r>
              <a:rPr lang="x-none" i="1"/>
              <a:t> </a:t>
            </a:r>
            <a:r>
              <a:rPr lang="en-US" i="1"/>
              <a:t>irreversible cellular injury.”</a:t>
            </a:r>
            <a:endParaRPr lang="x-none" b="1" i="1"/>
          </a:p>
          <a:p>
            <a:pPr marL="0" indent="0">
              <a:buNone/>
            </a:pPr>
            <a:endParaRPr lang="x-none"/>
          </a:p>
          <a:p>
            <a:pPr marL="0" indent="0">
              <a:buNone/>
            </a:pPr>
            <a:r>
              <a:rPr lang="x-none" sz="1400"/>
              <a:t>from Joseph E Parrillo CCM edit. 2019.</a:t>
            </a:r>
            <a:endParaRPr lang="en-US" sz="1400"/>
          </a:p>
        </p:txBody>
      </p:sp>
    </p:spTree>
    <p:extLst>
      <p:ext uri="{BB962C8B-B14F-4D97-AF65-F5344CB8AC3E}">
        <p14:creationId xmlns:p14="http://schemas.microsoft.com/office/powerpoint/2010/main" val="29628673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Vazopresori i inotropi </a:t>
            </a:r>
            <a:endParaRPr lang="en-US"/>
          </a:p>
        </p:txBody>
      </p:sp>
      <p:sp>
        <p:nvSpPr>
          <p:cNvPr id="3" name="Content Placeholder 2"/>
          <p:cNvSpPr>
            <a:spLocks noGrp="1"/>
          </p:cNvSpPr>
          <p:nvPr>
            <p:ph idx="1"/>
          </p:nvPr>
        </p:nvSpPr>
        <p:spPr/>
        <p:txBody>
          <a:bodyPr/>
          <a:lstStyle/>
          <a:p>
            <a:r>
              <a:rPr lang="x-none"/>
              <a:t>Noradrenalin</a:t>
            </a:r>
          </a:p>
          <a:p>
            <a:r>
              <a:rPr lang="x-none"/>
              <a:t>Dobutamin </a:t>
            </a:r>
            <a:endParaRPr lang="en-US"/>
          </a:p>
        </p:txBody>
      </p:sp>
    </p:spTree>
    <p:extLst>
      <p:ext uri="{BB962C8B-B14F-4D97-AF65-F5344CB8AC3E}">
        <p14:creationId xmlns:p14="http://schemas.microsoft.com/office/powerpoint/2010/main" val="1823065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7434"/>
            <a:ext cx="6438478" cy="6885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66665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Control of </a:t>
            </a:r>
            <a:r>
              <a:rPr lang="en-US" dirty="0" err="1"/>
              <a:t>Bleading</a:t>
            </a:r>
            <a:r>
              <a:rPr lang="en-US" dirty="0"/>
              <a:t> </a:t>
            </a:r>
          </a:p>
        </p:txBody>
      </p:sp>
      <p:sp>
        <p:nvSpPr>
          <p:cNvPr id="3" name="Content Placeholder 2"/>
          <p:cNvSpPr>
            <a:spLocks noGrp="1"/>
          </p:cNvSpPr>
          <p:nvPr>
            <p:ph idx="1"/>
          </p:nvPr>
        </p:nvSpPr>
        <p:spPr/>
        <p:txBody>
          <a:bodyPr>
            <a:normAutofit fontScale="92500" lnSpcReduction="10000"/>
          </a:bodyPr>
          <a:lstStyle/>
          <a:p>
            <a:r>
              <a:rPr lang="en-US"/>
              <a:t>Tourniquet and Pelvic</a:t>
            </a:r>
            <a:r>
              <a:rPr lang="x-none"/>
              <a:t> </a:t>
            </a:r>
            <a:r>
              <a:rPr lang="en-US"/>
              <a:t>Stabilization</a:t>
            </a:r>
            <a:endParaRPr lang="x-none"/>
          </a:p>
          <a:p>
            <a:r>
              <a:rPr lang="en-US"/>
              <a:t>Angiographic Embolization</a:t>
            </a:r>
            <a:endParaRPr lang="x-none"/>
          </a:p>
          <a:p>
            <a:r>
              <a:rPr lang="en-US"/>
              <a:t>Resuscitative Endovascular</a:t>
            </a:r>
          </a:p>
          <a:p>
            <a:r>
              <a:rPr lang="en-US"/>
              <a:t>Balloon Occlusion of the Aorta</a:t>
            </a:r>
            <a:r>
              <a:rPr lang="x-none"/>
              <a:t> </a:t>
            </a:r>
            <a:r>
              <a:rPr lang="en-US"/>
              <a:t>(REBOA)</a:t>
            </a:r>
            <a:endParaRPr lang="x-none"/>
          </a:p>
          <a:p>
            <a:r>
              <a:rPr lang="en-US"/>
              <a:t>Local Hemostatic Agents</a:t>
            </a:r>
            <a:endParaRPr lang="x-none"/>
          </a:p>
          <a:p>
            <a:r>
              <a:rPr lang="en-US"/>
              <a:t>Endoscopic Hemostasis</a:t>
            </a:r>
            <a:r>
              <a:rPr lang="x-none"/>
              <a:t> </a:t>
            </a:r>
            <a:r>
              <a:rPr lang="en-US"/>
              <a:t>and Interventional Approach</a:t>
            </a:r>
            <a:endParaRPr lang="x-none"/>
          </a:p>
          <a:p>
            <a:r>
              <a:rPr lang="en-US"/>
              <a:t>Pharmacologic Agents</a:t>
            </a:r>
            <a:r>
              <a:rPr lang="x-none"/>
              <a:t> </a:t>
            </a:r>
            <a:r>
              <a:rPr lang="en-US"/>
              <a:t>for Gastrointestinal</a:t>
            </a:r>
            <a:r>
              <a:rPr lang="x-none"/>
              <a:t> </a:t>
            </a:r>
            <a:r>
              <a:rPr lang="en-US"/>
              <a:t>Hemorrhage</a:t>
            </a:r>
          </a:p>
        </p:txBody>
      </p:sp>
    </p:spTree>
    <p:extLst>
      <p:ext uri="{BB962C8B-B14F-4D97-AF65-F5344CB8AC3E}">
        <p14:creationId xmlns:p14="http://schemas.microsoft.com/office/powerpoint/2010/main" val="12384388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sp>
        <p:nvSpPr>
          <p:cNvPr id="3" name="Content Placeholder 2"/>
          <p:cNvSpPr>
            <a:spLocks noGrp="1"/>
          </p:cNvSpPr>
          <p:nvPr>
            <p:ph idx="1"/>
          </p:nvPr>
        </p:nvSpPr>
        <p:spPr/>
        <p:txBody>
          <a:bodyPr/>
          <a:lstStyle/>
          <a:p>
            <a:endParaRPr lang="en-MY" dirty="0"/>
          </a:p>
        </p:txBody>
      </p:sp>
      <p:pic>
        <p:nvPicPr>
          <p:cNvPr id="1026" name="Picture 2"/>
          <p:cNvPicPr>
            <a:picLocks noChangeAspect="1" noChangeArrowheads="1"/>
          </p:cNvPicPr>
          <p:nvPr/>
        </p:nvPicPr>
        <p:blipFill>
          <a:blip r:embed="rId2" cstate="print"/>
          <a:srcRect l="6588" t="18554" r="42350" b="17969"/>
          <a:stretch>
            <a:fillRect/>
          </a:stretch>
        </p:blipFill>
        <p:spPr bwMode="auto">
          <a:xfrm>
            <a:off x="357158" y="214290"/>
            <a:ext cx="8429684" cy="6500858"/>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357298"/>
            <a:ext cx="8407893" cy="5365808"/>
          </a:xfrm>
        </p:spPr>
        <p:txBody>
          <a:bodyPr>
            <a:normAutofit fontScale="92500" lnSpcReduction="10000"/>
          </a:bodyPr>
          <a:lstStyle/>
          <a:p>
            <a:r>
              <a:rPr lang="en-MY" dirty="0"/>
              <a:t>Occurs due to primary failure of the heart to pump blood to the tissues, resulting in failure to meet metabolic demands of the cells. </a:t>
            </a:r>
          </a:p>
          <a:p>
            <a:r>
              <a:rPr lang="en-MY" dirty="0"/>
              <a:t>Characterized by sustained hypotension with inadequate tissue perfusion in spite of adequate left ventricular filling pressure.  </a:t>
            </a:r>
          </a:p>
          <a:p>
            <a:pPr>
              <a:buFont typeface="Wingdings" panose="05000000000000000000" pitchFamily="2" charset="2"/>
              <a:buChar char="v"/>
            </a:pPr>
            <a:r>
              <a:rPr lang="en-MY" dirty="0"/>
              <a:t>a systolic BP of &lt;90mmHg for greater than 30 minutes</a:t>
            </a:r>
          </a:p>
          <a:p>
            <a:pPr>
              <a:buFont typeface="Wingdings" panose="05000000000000000000" pitchFamily="2" charset="2"/>
              <a:buChar char="v"/>
            </a:pPr>
            <a:r>
              <a:rPr lang="en-MY" dirty="0"/>
              <a:t>a cardiac index of &lt;2.2L/min/m2 in the presence of a pulmonary capillary wedge pressure of &gt;15mmHg.</a:t>
            </a:r>
          </a:p>
          <a:p>
            <a:pPr>
              <a:buFont typeface="Wingdings" panose="05000000000000000000" pitchFamily="2" charset="2"/>
              <a:buChar char="v"/>
            </a:pPr>
            <a:endParaRPr lang="en-US" dirty="0"/>
          </a:p>
          <a:p>
            <a:pPr>
              <a:buFont typeface="Wingdings" panose="05000000000000000000" pitchFamily="2" charset="2"/>
              <a:buChar char="v"/>
            </a:pPr>
            <a:endParaRPr lang="en-MY" dirty="0"/>
          </a:p>
          <a:p>
            <a:endParaRPr lang="en-MY" dirty="0"/>
          </a:p>
        </p:txBody>
      </p:sp>
      <p:sp>
        <p:nvSpPr>
          <p:cNvPr id="3" name="Title 2"/>
          <p:cNvSpPr>
            <a:spLocks noGrp="1"/>
          </p:cNvSpPr>
          <p:nvPr>
            <p:ph type="title"/>
          </p:nvPr>
        </p:nvSpPr>
        <p:spPr/>
        <p:txBody>
          <a:bodyPr/>
          <a:lstStyle/>
          <a:p>
            <a:pPr algn="l"/>
            <a:r>
              <a:rPr lang="en-US" dirty="0"/>
              <a:t>Cardiogenic shock</a:t>
            </a:r>
            <a:endParaRPr lang="en-MY" dirty="0"/>
          </a:p>
        </p:txBody>
      </p:sp>
    </p:spTree>
    <p:extLst>
      <p:ext uri="{BB962C8B-B14F-4D97-AF65-F5344CB8AC3E}">
        <p14:creationId xmlns:p14="http://schemas.microsoft.com/office/powerpoint/2010/main" val="31813505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626121"/>
          </a:xfrm>
        </p:spPr>
        <p:txBody>
          <a:bodyPr/>
          <a:lstStyle/>
          <a:p>
            <a:r>
              <a:rPr lang="en-US" dirty="0"/>
              <a:t>Causes:</a:t>
            </a:r>
          </a:p>
          <a:p>
            <a:pPr>
              <a:buFont typeface="Wingdings" panose="05000000000000000000" pitchFamily="2" charset="2"/>
              <a:buChar char="v"/>
            </a:pPr>
            <a:r>
              <a:rPr lang="en-US" dirty="0"/>
              <a:t>AMI (most common)</a:t>
            </a:r>
          </a:p>
          <a:p>
            <a:pPr>
              <a:buFont typeface="Wingdings" panose="05000000000000000000" pitchFamily="2" charset="2"/>
              <a:buChar char="v"/>
            </a:pPr>
            <a:r>
              <a:rPr lang="en-US" dirty="0"/>
              <a:t>Cardiac </a:t>
            </a:r>
            <a:r>
              <a:rPr lang="en-US" dirty="0" err="1"/>
              <a:t>dysrhythmias</a:t>
            </a:r>
            <a:r>
              <a:rPr lang="en-US" dirty="0"/>
              <a:t> </a:t>
            </a:r>
          </a:p>
          <a:p>
            <a:pPr>
              <a:buFont typeface="Wingdings" panose="05000000000000000000" pitchFamily="2" charset="2"/>
              <a:buChar char="v"/>
            </a:pPr>
            <a:r>
              <a:rPr lang="en-US" dirty="0"/>
              <a:t>VHD</a:t>
            </a:r>
          </a:p>
          <a:p>
            <a:pPr>
              <a:buFont typeface="Wingdings" panose="05000000000000000000" pitchFamily="2" charset="2"/>
              <a:buChar char="v"/>
            </a:pPr>
            <a:r>
              <a:rPr lang="en-US" dirty="0"/>
              <a:t>Blunt myocardial injury</a:t>
            </a:r>
          </a:p>
          <a:p>
            <a:pPr>
              <a:buFont typeface="Wingdings" panose="05000000000000000000" pitchFamily="2" charset="2"/>
              <a:buChar char="v"/>
            </a:pPr>
            <a:r>
              <a:rPr lang="en-US" dirty="0" err="1"/>
              <a:t>Cardiomyopathy</a:t>
            </a:r>
            <a:r>
              <a:rPr lang="en-US" dirty="0"/>
              <a:t> </a:t>
            </a:r>
          </a:p>
          <a:p>
            <a:pPr>
              <a:buFont typeface="Wingdings" panose="05000000000000000000" pitchFamily="2" charset="2"/>
              <a:buChar char="v"/>
            </a:pPr>
            <a:r>
              <a:rPr lang="en-US" dirty="0"/>
              <a:t>Cardiac insufficiency</a:t>
            </a:r>
          </a:p>
          <a:p>
            <a:endParaRPr lang="en-MY"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14282" y="142852"/>
            <a:ext cx="8715436" cy="6463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45282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93263" y="357166"/>
            <a:ext cx="8407893" cy="5967074"/>
          </a:xfrm>
        </p:spPr>
        <p:txBody>
          <a:bodyPr>
            <a:normAutofit/>
          </a:bodyPr>
          <a:lstStyle/>
          <a:p>
            <a:r>
              <a:rPr lang="en-US" dirty="0"/>
              <a:t>Clinical signs: </a:t>
            </a:r>
          </a:p>
          <a:p>
            <a:endParaRPr lang="en-US" dirty="0"/>
          </a:p>
          <a:p>
            <a:pPr>
              <a:buFont typeface="Wingdings" panose="05000000000000000000" pitchFamily="2" charset="2"/>
              <a:buChar char="v"/>
            </a:pPr>
            <a:r>
              <a:rPr lang="en-US" dirty="0"/>
              <a:t>Cool, mottled skin</a:t>
            </a:r>
          </a:p>
          <a:p>
            <a:pPr>
              <a:buFont typeface="Wingdings" panose="05000000000000000000" pitchFamily="2" charset="2"/>
              <a:buChar char="v"/>
            </a:pPr>
            <a:r>
              <a:rPr lang="en-US" dirty="0"/>
              <a:t>Tachypnea</a:t>
            </a:r>
          </a:p>
          <a:p>
            <a:pPr>
              <a:buFont typeface="Wingdings" panose="05000000000000000000" pitchFamily="2" charset="2"/>
              <a:buChar char="v"/>
            </a:pPr>
            <a:r>
              <a:rPr lang="en-US" dirty="0"/>
              <a:t>Hypotension</a:t>
            </a:r>
          </a:p>
          <a:p>
            <a:pPr>
              <a:buFont typeface="Wingdings" panose="05000000000000000000" pitchFamily="2" charset="2"/>
              <a:buChar char="v"/>
            </a:pPr>
            <a:r>
              <a:rPr lang="en-US" dirty="0"/>
              <a:t>Altered mental status</a:t>
            </a:r>
          </a:p>
          <a:p>
            <a:pPr>
              <a:buFont typeface="Wingdings" panose="05000000000000000000" pitchFamily="2" charset="2"/>
              <a:buChar char="v"/>
            </a:pPr>
            <a:r>
              <a:rPr lang="en-US" dirty="0"/>
              <a:t>Narrowed pulse pressure</a:t>
            </a:r>
          </a:p>
          <a:p>
            <a:pPr>
              <a:buFont typeface="Wingdings" panose="05000000000000000000" pitchFamily="2" charset="2"/>
              <a:buChar char="v"/>
            </a:pPr>
            <a:r>
              <a:rPr lang="en-US" dirty="0"/>
              <a:t>Rales, murmur</a:t>
            </a:r>
          </a:p>
          <a:p>
            <a:pPr>
              <a:buFont typeface="Wingdings" panose="05000000000000000000" pitchFamily="2" charset="2"/>
              <a:buChar char="v"/>
            </a:pPr>
            <a:endParaRPr lang="en-MY" dirty="0"/>
          </a:p>
        </p:txBody>
      </p:sp>
    </p:spTree>
    <p:extLst>
      <p:ext uri="{BB962C8B-B14F-4D97-AF65-F5344CB8AC3E}">
        <p14:creationId xmlns:p14="http://schemas.microsoft.com/office/powerpoint/2010/main" val="6522385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857232"/>
            <a:ext cx="8407893" cy="5710432"/>
          </a:xfrm>
        </p:spPr>
        <p:txBody>
          <a:bodyPr>
            <a:normAutofit fontScale="70000" lnSpcReduction="20000"/>
          </a:bodyPr>
          <a:lstStyle/>
          <a:p>
            <a:r>
              <a:rPr lang="en-MY" dirty="0"/>
              <a:t>Goal: Airway stability and improving myocardial pump function</a:t>
            </a:r>
          </a:p>
          <a:p>
            <a:pPr marL="45720" indent="0">
              <a:buNone/>
            </a:pPr>
            <a:endParaRPr lang="en-MY" dirty="0"/>
          </a:p>
          <a:p>
            <a:r>
              <a:rPr lang="en-MY" dirty="0"/>
              <a:t>Oxygen therapy: face mask/ </a:t>
            </a:r>
            <a:r>
              <a:rPr lang="en-MY" dirty="0" err="1"/>
              <a:t>endotracheal</a:t>
            </a:r>
            <a:r>
              <a:rPr lang="en-MY" dirty="0"/>
              <a:t> intubation/ ventilation</a:t>
            </a:r>
          </a:p>
          <a:p>
            <a:endParaRPr lang="en-US" dirty="0"/>
          </a:p>
          <a:p>
            <a:r>
              <a:rPr lang="en-MY" dirty="0"/>
              <a:t>Inotropes improve cardiac muscle contractility. </a:t>
            </a:r>
          </a:p>
          <a:p>
            <a:endParaRPr lang="en-MY" dirty="0"/>
          </a:p>
          <a:p>
            <a:r>
              <a:rPr lang="en-MY" dirty="0"/>
              <a:t>Vasodilators help to dilate vessels to improve tissue perfusion. </a:t>
            </a:r>
          </a:p>
          <a:p>
            <a:endParaRPr lang="en-MY" dirty="0"/>
          </a:p>
          <a:p>
            <a:r>
              <a:rPr lang="en-MY" dirty="0"/>
              <a:t>Cardiac monitor to avoid excessive drops in blood pressure due to use of vasodilators. </a:t>
            </a:r>
          </a:p>
          <a:p>
            <a:endParaRPr lang="en-MY" dirty="0"/>
          </a:p>
          <a:p>
            <a:r>
              <a:rPr lang="en-MY" dirty="0"/>
              <a:t>Intra-aortic balloon pump or ventricular assist devices used to augment cardiac output.</a:t>
            </a:r>
          </a:p>
          <a:p>
            <a:endParaRPr lang="en-US" dirty="0"/>
          </a:p>
          <a:p>
            <a:r>
              <a:rPr lang="en-US" dirty="0"/>
              <a:t>If hypotension continues to be unresponsive, revascularization(surgical or interventional) or valve replacement may be considered on an emergency basis.</a:t>
            </a:r>
            <a:endParaRPr lang="en-MY" dirty="0"/>
          </a:p>
          <a:p>
            <a:endParaRPr lang="en-MY" dirty="0"/>
          </a:p>
          <a:p>
            <a:endParaRPr lang="en-US" dirty="0"/>
          </a:p>
          <a:p>
            <a:endParaRPr lang="en-MY" dirty="0"/>
          </a:p>
        </p:txBody>
      </p:sp>
      <p:sp>
        <p:nvSpPr>
          <p:cNvPr id="3" name="Title 2"/>
          <p:cNvSpPr>
            <a:spLocks noGrp="1"/>
          </p:cNvSpPr>
          <p:nvPr>
            <p:ph type="title"/>
          </p:nvPr>
        </p:nvSpPr>
        <p:spPr>
          <a:xfrm>
            <a:off x="457200" y="-142900"/>
            <a:ext cx="8229600" cy="1143000"/>
          </a:xfrm>
        </p:spPr>
        <p:txBody>
          <a:bodyPr/>
          <a:lstStyle/>
          <a:p>
            <a:pPr algn="l"/>
            <a:r>
              <a:rPr lang="en-US" dirty="0"/>
              <a:t>Treatment to Cardiogenic shock</a:t>
            </a:r>
            <a:endParaRPr lang="en-MY" dirty="0"/>
          </a:p>
        </p:txBody>
      </p:sp>
    </p:spTree>
    <p:extLst>
      <p:ext uri="{BB962C8B-B14F-4D97-AF65-F5344CB8AC3E}">
        <p14:creationId xmlns:p14="http://schemas.microsoft.com/office/powerpoint/2010/main" val="35829353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357298"/>
            <a:ext cx="8407893" cy="4966942"/>
          </a:xfrm>
        </p:spPr>
        <p:txBody>
          <a:bodyPr>
            <a:normAutofit lnSpcReduction="10000"/>
          </a:bodyPr>
          <a:lstStyle/>
          <a:p>
            <a:r>
              <a:rPr lang="en-MY" dirty="0"/>
              <a:t>Reduction in preload due to mechanical obstruction of cardiac filling.</a:t>
            </a:r>
          </a:p>
          <a:p>
            <a:r>
              <a:rPr lang="en-MY" dirty="0"/>
              <a:t>Causes:</a:t>
            </a:r>
          </a:p>
          <a:p>
            <a:pPr>
              <a:buFont typeface="Wingdings" panose="05000000000000000000" pitchFamily="2" charset="2"/>
              <a:buChar char="v"/>
            </a:pPr>
            <a:r>
              <a:rPr lang="en-MY" dirty="0"/>
              <a:t>cardiac tamponade, </a:t>
            </a:r>
          </a:p>
          <a:p>
            <a:pPr>
              <a:buFont typeface="Wingdings" panose="05000000000000000000" pitchFamily="2" charset="2"/>
              <a:buChar char="v"/>
            </a:pPr>
            <a:r>
              <a:rPr lang="en-MY" dirty="0"/>
              <a:t>tension pneumothorax</a:t>
            </a:r>
          </a:p>
          <a:p>
            <a:pPr>
              <a:buFont typeface="Wingdings" panose="05000000000000000000" pitchFamily="2" charset="2"/>
              <a:buChar char="v"/>
            </a:pPr>
            <a:r>
              <a:rPr lang="en-MY" dirty="0"/>
              <a:t>massive pulmonary embolus or air embolus. </a:t>
            </a:r>
          </a:p>
          <a:p>
            <a:r>
              <a:rPr lang="en-MY" dirty="0"/>
              <a:t>In each case, there is reduced filling of the left and/or right sides of the heart leading to reduced preload and a fall in cardiac output.</a:t>
            </a:r>
          </a:p>
        </p:txBody>
      </p:sp>
      <p:sp>
        <p:nvSpPr>
          <p:cNvPr id="3" name="Title 2"/>
          <p:cNvSpPr>
            <a:spLocks noGrp="1"/>
          </p:cNvSpPr>
          <p:nvPr>
            <p:ph type="title"/>
          </p:nvPr>
        </p:nvSpPr>
        <p:spPr/>
        <p:txBody>
          <a:bodyPr/>
          <a:lstStyle/>
          <a:p>
            <a:pPr algn="l"/>
            <a:r>
              <a:rPr lang="en-US" dirty="0"/>
              <a:t>Obstructive shock</a:t>
            </a:r>
            <a:endParaRPr lang="en-MY" dirty="0"/>
          </a:p>
        </p:txBody>
      </p:sp>
    </p:spTree>
    <p:extLst>
      <p:ext uri="{BB962C8B-B14F-4D97-AF65-F5344CB8AC3E}">
        <p14:creationId xmlns:p14="http://schemas.microsoft.com/office/powerpoint/2010/main" val="3211009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0999" y="1142984"/>
            <a:ext cx="8407893" cy="5715016"/>
          </a:xfrm>
        </p:spPr>
        <p:txBody>
          <a:bodyPr>
            <a:noAutofit/>
          </a:bodyPr>
          <a:lstStyle/>
          <a:p>
            <a:r>
              <a:rPr lang="en-US" sz="2000"/>
              <a:t>Shock is defined as a state of cellular and tissue hypoxia due to reduced oxygen delivery and/or</a:t>
            </a:r>
            <a:r>
              <a:rPr lang="x-none" sz="2000"/>
              <a:t> </a:t>
            </a:r>
            <a:r>
              <a:rPr lang="en-US" sz="2000"/>
              <a:t>increased oxygen consumption or inadequate oxygen utilization.</a:t>
            </a:r>
            <a:endParaRPr lang="x-none" sz="2000"/>
          </a:p>
          <a:p>
            <a:r>
              <a:rPr lang="en-US" sz="2000"/>
              <a:t>Effective tissue perfusion may be reduced</a:t>
            </a:r>
            <a:r>
              <a:rPr lang="x-none" sz="2000"/>
              <a:t> </a:t>
            </a:r>
            <a:r>
              <a:rPr lang="en-US" sz="2000"/>
              <a:t>by either</a:t>
            </a:r>
            <a:r>
              <a:rPr lang="x-none" sz="2000"/>
              <a:t>:</a:t>
            </a:r>
            <a:r>
              <a:rPr lang="en-US" sz="2000"/>
              <a:t> </a:t>
            </a:r>
            <a:endParaRPr lang="x-none" sz="2000"/>
          </a:p>
          <a:p>
            <a:pPr marL="902970" lvl="1" indent="-457200">
              <a:buFont typeface="+mj-lt"/>
              <a:buAutoNum type="arabicPeriod"/>
            </a:pPr>
            <a:r>
              <a:rPr lang="x-none" sz="2000">
                <a:cs typeface="Calibri"/>
              </a:rPr>
              <a:t>↓</a:t>
            </a:r>
            <a:r>
              <a:rPr lang="en-US" sz="2000"/>
              <a:t> of systemic perfusio</a:t>
            </a:r>
            <a:r>
              <a:rPr lang="x-none" sz="2000"/>
              <a:t>   </a:t>
            </a:r>
            <a:r>
              <a:rPr lang="en-US" sz="2000"/>
              <a:t>(CO</a:t>
            </a:r>
            <a:r>
              <a:rPr lang="x-none" sz="2000"/>
              <a:t>) – DO2 or</a:t>
            </a:r>
          </a:p>
          <a:p>
            <a:pPr marL="902970" lvl="1" indent="-457200">
              <a:buFont typeface="+mj-lt"/>
              <a:buAutoNum type="arabicPeriod"/>
            </a:pPr>
            <a:r>
              <a:rPr lang="en-US" sz="2000"/>
              <a:t>by increased ineffective tissue perfusion owing to a maldistribution of blood flow</a:t>
            </a:r>
            <a:r>
              <a:rPr lang="x-none" sz="2000"/>
              <a:t> or</a:t>
            </a:r>
          </a:p>
          <a:p>
            <a:pPr marL="902970" lvl="1" indent="-457200">
              <a:buFont typeface="+mj-lt"/>
              <a:buAutoNum type="arabicPeriod"/>
            </a:pPr>
            <a:r>
              <a:rPr lang="en-US" sz="2000"/>
              <a:t>a defect of substrate utilization at the subcellular level </a:t>
            </a:r>
          </a:p>
          <a:p>
            <a:endParaRPr lang="en-US" sz="2000" dirty="0"/>
          </a:p>
          <a:p>
            <a:r>
              <a:rPr lang="en-US" sz="2000"/>
              <a:t>Consequence </a:t>
            </a:r>
            <a:r>
              <a:rPr lang="en-US" sz="2000" dirty="0"/>
              <a:t>are impaired tissue perfusion and cellular hypoxia.</a:t>
            </a:r>
          </a:p>
          <a:p>
            <a:r>
              <a:rPr lang="en-US" sz="2000" dirty="0"/>
              <a:t>Initial cellular injury is reversible.</a:t>
            </a:r>
          </a:p>
          <a:p>
            <a:r>
              <a:rPr lang="en-US" sz="2000" dirty="0"/>
              <a:t>Become irreversible when tissue perfusion is prolonged or severe enough that compensation is no longer possible</a:t>
            </a:r>
            <a:r>
              <a:rPr lang="en-US" sz="1400" dirty="0"/>
              <a:t>. </a:t>
            </a:r>
            <a:endParaRPr lang="en-MY" sz="1400" dirty="0"/>
          </a:p>
        </p:txBody>
      </p:sp>
      <p:sp>
        <p:nvSpPr>
          <p:cNvPr id="2" name="Title 1"/>
          <p:cNvSpPr>
            <a:spLocks noGrp="1"/>
          </p:cNvSpPr>
          <p:nvPr>
            <p:ph type="title"/>
          </p:nvPr>
        </p:nvSpPr>
        <p:spPr>
          <a:xfrm>
            <a:off x="271490" y="142860"/>
            <a:ext cx="8229600" cy="1143000"/>
          </a:xfrm>
        </p:spPr>
        <p:txBody>
          <a:bodyPr/>
          <a:lstStyle/>
          <a:p>
            <a:pPr algn="l"/>
            <a:r>
              <a:rPr lang="en-US" b="1" dirty="0">
                <a:solidFill>
                  <a:srgbClr val="0070C0"/>
                </a:solidFill>
              </a:rPr>
              <a:t>What is Shock???</a:t>
            </a:r>
            <a:endParaRPr lang="en-MY" b="1" dirty="0">
              <a:solidFill>
                <a:srgbClr val="0070C0"/>
              </a:solidFill>
            </a:endParaRPr>
          </a:p>
        </p:txBody>
      </p:sp>
    </p:spTree>
    <p:extLst>
      <p:ext uri="{BB962C8B-B14F-4D97-AF65-F5344CB8AC3E}">
        <p14:creationId xmlns:p14="http://schemas.microsoft.com/office/powerpoint/2010/main" val="26293763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40636" y="785794"/>
            <a:ext cx="7231826" cy="5682462"/>
          </a:xfrm>
        </p:spPr>
        <p:txBody>
          <a:bodyPr/>
          <a:lstStyle/>
          <a:p>
            <a:r>
              <a:rPr lang="en-US" dirty="0"/>
              <a:t>Clinical signs:</a:t>
            </a:r>
          </a:p>
          <a:p>
            <a:endParaRPr lang="en-US" dirty="0"/>
          </a:p>
          <a:p>
            <a:pPr>
              <a:buFont typeface="Wingdings" panose="05000000000000000000" pitchFamily="2" charset="2"/>
              <a:buChar char="v"/>
            </a:pPr>
            <a:r>
              <a:rPr lang="en-US" dirty="0"/>
              <a:t>Cyanosis</a:t>
            </a:r>
          </a:p>
          <a:p>
            <a:pPr>
              <a:buFont typeface="Wingdings" panose="05000000000000000000" pitchFamily="2" charset="2"/>
              <a:buChar char="v"/>
            </a:pPr>
            <a:r>
              <a:rPr lang="en-US" dirty="0"/>
              <a:t>Hypotension</a:t>
            </a:r>
          </a:p>
          <a:p>
            <a:pPr>
              <a:buFont typeface="Wingdings" panose="05000000000000000000" pitchFamily="2" charset="2"/>
              <a:buChar char="v"/>
            </a:pPr>
            <a:r>
              <a:rPr lang="en-US" dirty="0"/>
              <a:t>Experiences chest pain</a:t>
            </a:r>
          </a:p>
          <a:p>
            <a:pPr>
              <a:buFont typeface="Wingdings" panose="05000000000000000000" pitchFamily="2" charset="2"/>
              <a:buChar char="v"/>
            </a:pPr>
            <a:r>
              <a:rPr lang="en-US" dirty="0"/>
              <a:t>Respiratory distress without lung pathology or airway </a:t>
            </a:r>
            <a:r>
              <a:rPr lang="en-US" dirty="0" err="1"/>
              <a:t>obstuction</a:t>
            </a:r>
            <a:endParaRPr lang="en-MY" dirty="0"/>
          </a:p>
        </p:txBody>
      </p:sp>
    </p:spTree>
    <p:extLst>
      <p:ext uri="{BB962C8B-B14F-4D97-AF65-F5344CB8AC3E}">
        <p14:creationId xmlns:p14="http://schemas.microsoft.com/office/powerpoint/2010/main" val="9033634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3273" y="214290"/>
            <a:ext cx="8407893" cy="6429420"/>
          </a:xfrm>
        </p:spPr>
        <p:txBody>
          <a:bodyPr>
            <a:normAutofit fontScale="77500" lnSpcReduction="20000"/>
          </a:bodyPr>
          <a:lstStyle/>
          <a:p>
            <a:r>
              <a:rPr lang="en-MY" sz="3900" dirty="0">
                <a:solidFill>
                  <a:srgbClr val="0070C0"/>
                </a:solidFill>
              </a:rPr>
              <a:t>Cardiac </a:t>
            </a:r>
            <a:r>
              <a:rPr lang="en-MY" sz="3900" dirty="0" err="1">
                <a:solidFill>
                  <a:srgbClr val="0070C0"/>
                </a:solidFill>
              </a:rPr>
              <a:t>tamponade</a:t>
            </a:r>
            <a:endParaRPr lang="en-MY" sz="3900" dirty="0">
              <a:solidFill>
                <a:srgbClr val="0070C0"/>
              </a:solidFill>
            </a:endParaRPr>
          </a:p>
          <a:p>
            <a:endParaRPr lang="en-MY" sz="2800" dirty="0"/>
          </a:p>
          <a:p>
            <a:pPr>
              <a:buFont typeface="Wingdings" panose="05000000000000000000" pitchFamily="2" charset="2"/>
              <a:buChar char="v"/>
            </a:pPr>
            <a:r>
              <a:rPr lang="en-MY" dirty="0"/>
              <a:t>Blood filled in pericardial sac prevents venous return to and contraction of heart</a:t>
            </a:r>
          </a:p>
          <a:p>
            <a:pPr>
              <a:buFont typeface="Wingdings" panose="05000000000000000000" pitchFamily="2" charset="2"/>
              <a:buChar char="v"/>
            </a:pPr>
            <a:r>
              <a:rPr lang="en-MY" dirty="0"/>
              <a:t>Right ventricular compression results in a progressive decline in right ventricular end-diastolic volume as diastolic filling lessens, worsening cardiac output. </a:t>
            </a:r>
          </a:p>
          <a:p>
            <a:pPr>
              <a:buFont typeface="Wingdings" panose="05000000000000000000" pitchFamily="2" charset="2"/>
              <a:buChar char="v"/>
            </a:pPr>
            <a:r>
              <a:rPr lang="en-US" dirty="0"/>
              <a:t>The central venous pressure is high,  and blood pressure is low.</a:t>
            </a:r>
            <a:endParaRPr lang="en-MY" dirty="0"/>
          </a:p>
          <a:p>
            <a:pPr>
              <a:buFont typeface="Wingdings" panose="05000000000000000000" pitchFamily="2" charset="2"/>
              <a:buChar char="v"/>
            </a:pPr>
            <a:r>
              <a:rPr lang="en-MY" dirty="0"/>
              <a:t>Beck’s triad: hypotension, muffled heart sounds, raised JVP</a:t>
            </a:r>
          </a:p>
          <a:p>
            <a:pPr>
              <a:buFont typeface="Wingdings" panose="05000000000000000000" pitchFamily="2" charset="2"/>
              <a:buChar char="v"/>
            </a:pPr>
            <a:r>
              <a:rPr lang="en-US" dirty="0"/>
              <a:t>Patient also have </a:t>
            </a:r>
            <a:r>
              <a:rPr lang="en-US" dirty="0" err="1"/>
              <a:t>pulsus</a:t>
            </a:r>
            <a:r>
              <a:rPr lang="en-US" dirty="0"/>
              <a:t> </a:t>
            </a:r>
            <a:r>
              <a:rPr lang="en-US" dirty="0" err="1"/>
              <a:t>paradoxus</a:t>
            </a:r>
            <a:r>
              <a:rPr lang="en-US" dirty="0"/>
              <a:t> where there is 10% decrease in systolic blood pressure with inspiration.</a:t>
            </a:r>
          </a:p>
          <a:p>
            <a:pPr>
              <a:buFont typeface="Wingdings" panose="05000000000000000000" pitchFamily="2" charset="2"/>
              <a:buChar char="v"/>
            </a:pPr>
            <a:r>
              <a:rPr lang="en-MY" dirty="0"/>
              <a:t>Treatment : </a:t>
            </a:r>
          </a:p>
          <a:p>
            <a:pPr>
              <a:buNone/>
            </a:pPr>
            <a:r>
              <a:rPr lang="en-MY" dirty="0"/>
              <a:t>     </a:t>
            </a:r>
            <a:r>
              <a:rPr lang="en-US" dirty="0"/>
              <a:t>Maintain preload with fluid or blood</a:t>
            </a:r>
          </a:p>
          <a:p>
            <a:pPr>
              <a:buNone/>
            </a:pPr>
            <a:r>
              <a:rPr lang="en-US" dirty="0"/>
              <a:t>	</a:t>
            </a:r>
            <a:r>
              <a:rPr lang="en-MY" dirty="0" err="1"/>
              <a:t>Pericardiocentesis</a:t>
            </a:r>
            <a:r>
              <a:rPr lang="en-MY" dirty="0"/>
              <a:t>- aspiration of fluid from the pericardial space that surround.</a:t>
            </a:r>
          </a:p>
          <a:p>
            <a:pPr>
              <a:buNone/>
            </a:pPr>
            <a:r>
              <a:rPr lang="en-US" dirty="0"/>
              <a:t>     </a:t>
            </a:r>
            <a:endParaRPr lang="en-MY" dirty="0"/>
          </a:p>
          <a:p>
            <a:pPr>
              <a:buNone/>
            </a:pPr>
            <a:endParaRPr lang="en-MY" dirty="0"/>
          </a:p>
        </p:txBody>
      </p:sp>
    </p:spTree>
    <p:extLst>
      <p:ext uri="{BB962C8B-B14F-4D97-AF65-F5344CB8AC3E}">
        <p14:creationId xmlns:p14="http://schemas.microsoft.com/office/powerpoint/2010/main" val="30231766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sp>
        <p:nvSpPr>
          <p:cNvPr id="3" name="Content Placeholder 2"/>
          <p:cNvSpPr>
            <a:spLocks noGrp="1"/>
          </p:cNvSpPr>
          <p:nvPr>
            <p:ph idx="1"/>
          </p:nvPr>
        </p:nvSpPr>
        <p:spPr/>
        <p:txBody>
          <a:bodyPr/>
          <a:lstStyle/>
          <a:p>
            <a:endParaRPr lang="en-MY"/>
          </a:p>
        </p:txBody>
      </p:sp>
      <p:pic>
        <p:nvPicPr>
          <p:cNvPr id="72710" name="Picture 6" descr="http://www.healthcentral.com/common/images/1/18123_7080_5.jpg"/>
          <p:cNvPicPr>
            <a:picLocks noChangeAspect="1" noChangeArrowheads="1"/>
          </p:cNvPicPr>
          <p:nvPr/>
        </p:nvPicPr>
        <p:blipFill>
          <a:blip r:embed="rId2" cstate="print"/>
          <a:srcRect/>
          <a:stretch>
            <a:fillRect/>
          </a:stretch>
        </p:blipFill>
        <p:spPr bwMode="auto">
          <a:xfrm>
            <a:off x="142844" y="214290"/>
            <a:ext cx="8786842" cy="6357982"/>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7" y="176570"/>
            <a:ext cx="8407893" cy="6324264"/>
          </a:xfrm>
        </p:spPr>
        <p:txBody>
          <a:bodyPr>
            <a:normAutofit fontScale="85000" lnSpcReduction="20000"/>
          </a:bodyPr>
          <a:lstStyle/>
          <a:p>
            <a:r>
              <a:rPr lang="en-MY" sz="4200" dirty="0">
                <a:solidFill>
                  <a:srgbClr val="0070C0"/>
                </a:solidFill>
              </a:rPr>
              <a:t>Tension </a:t>
            </a:r>
            <a:r>
              <a:rPr lang="en-MY" sz="4200" dirty="0" err="1">
                <a:solidFill>
                  <a:srgbClr val="0070C0"/>
                </a:solidFill>
              </a:rPr>
              <a:t>pneumothorax</a:t>
            </a:r>
            <a:endParaRPr lang="en-MY" sz="2800" dirty="0"/>
          </a:p>
          <a:p>
            <a:pPr>
              <a:buFont typeface="Wingdings" panose="05000000000000000000" pitchFamily="2" charset="2"/>
              <a:buChar char="v"/>
            </a:pPr>
            <a:r>
              <a:rPr lang="en-MY" dirty="0"/>
              <a:t>Air trapped in pleural space with 1 way valve, air/pressure builds up</a:t>
            </a:r>
          </a:p>
          <a:p>
            <a:pPr>
              <a:buFont typeface="Wingdings" panose="05000000000000000000" pitchFamily="2" charset="2"/>
              <a:buChar char="v"/>
            </a:pPr>
            <a:r>
              <a:rPr lang="en-US" dirty="0"/>
              <a:t>Air accumulates until the intrathoracic pressure of the affected hemi-thorax equilibrates with atmospheric pressure, leading to complete lung collapse or atelectasis. </a:t>
            </a:r>
            <a:endParaRPr lang="en-MY" dirty="0"/>
          </a:p>
          <a:p>
            <a:pPr>
              <a:buFont typeface="Wingdings" panose="05000000000000000000" pitchFamily="2" charset="2"/>
              <a:buChar char="v"/>
            </a:pPr>
            <a:r>
              <a:rPr lang="en-MY" dirty="0"/>
              <a:t>Mediastinum shifted impeding venous return</a:t>
            </a:r>
          </a:p>
          <a:p>
            <a:pPr>
              <a:buFont typeface="Wingdings" panose="05000000000000000000" pitchFamily="2" charset="2"/>
              <a:buChar char="v"/>
            </a:pPr>
            <a:r>
              <a:rPr lang="en-MY" dirty="0"/>
              <a:t>Clinical features: </a:t>
            </a:r>
          </a:p>
          <a:p>
            <a:pPr>
              <a:buFontTx/>
              <a:buChar char="-"/>
            </a:pPr>
            <a:r>
              <a:rPr lang="en-MY" dirty="0"/>
              <a:t>Profound cyanosis, distended neck veins,</a:t>
            </a:r>
          </a:p>
          <a:p>
            <a:pPr>
              <a:buFontTx/>
              <a:buChar char="-"/>
            </a:pPr>
            <a:r>
              <a:rPr lang="en-MY" dirty="0" err="1"/>
              <a:t>tachypnoea</a:t>
            </a:r>
            <a:r>
              <a:rPr lang="en-MY" dirty="0"/>
              <a:t>, dyspnoea or respiratory arrest. </a:t>
            </a:r>
          </a:p>
          <a:p>
            <a:pPr>
              <a:buFontTx/>
              <a:buChar char="-"/>
            </a:pPr>
            <a:r>
              <a:rPr lang="en-MY" dirty="0"/>
              <a:t>No air entry on the side of </a:t>
            </a:r>
            <a:r>
              <a:rPr lang="en-MY" dirty="0" err="1"/>
              <a:t>pneumothorax</a:t>
            </a:r>
            <a:r>
              <a:rPr lang="en-MY" dirty="0"/>
              <a:t>, hyper-resonance to percussion.</a:t>
            </a:r>
          </a:p>
          <a:p>
            <a:pPr>
              <a:buFontTx/>
              <a:buChar char="-"/>
            </a:pPr>
            <a:r>
              <a:rPr lang="en-US" dirty="0"/>
              <a:t>Tachycardia, hypotension and cardiac arrest.</a:t>
            </a:r>
          </a:p>
          <a:p>
            <a:pPr>
              <a:buNone/>
            </a:pPr>
            <a:r>
              <a:rPr lang="en-US" dirty="0"/>
              <a:t>Treatment: </a:t>
            </a:r>
            <a:endParaRPr lang="en-MY" dirty="0"/>
          </a:p>
          <a:p>
            <a:pPr>
              <a:buNone/>
            </a:pPr>
            <a:endParaRPr lang="en-MY" dirty="0"/>
          </a:p>
          <a:p>
            <a:pPr>
              <a:buFont typeface="Wingdings" panose="05000000000000000000" pitchFamily="2" charset="2"/>
              <a:buChar char="v"/>
            </a:pPr>
            <a:endParaRPr lang="en-MY" dirty="0"/>
          </a:p>
          <a:p>
            <a:pPr>
              <a:buFont typeface="Wingdings" panose="05000000000000000000" pitchFamily="2" charset="2"/>
              <a:buChar char="v"/>
            </a:pPr>
            <a:endParaRPr lang="en-US" dirty="0"/>
          </a:p>
          <a:p>
            <a:pPr>
              <a:buNone/>
            </a:pPr>
            <a:endParaRPr lang="en-MY" dirty="0"/>
          </a:p>
        </p:txBody>
      </p:sp>
    </p:spTree>
    <p:extLst>
      <p:ext uri="{BB962C8B-B14F-4D97-AF65-F5344CB8AC3E}">
        <p14:creationId xmlns:p14="http://schemas.microsoft.com/office/powerpoint/2010/main" val="5616638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sp>
        <p:nvSpPr>
          <p:cNvPr id="3" name="Content Placeholder 2"/>
          <p:cNvSpPr>
            <a:spLocks noGrp="1"/>
          </p:cNvSpPr>
          <p:nvPr>
            <p:ph idx="1"/>
          </p:nvPr>
        </p:nvSpPr>
        <p:spPr/>
        <p:txBody>
          <a:bodyPr/>
          <a:lstStyle/>
          <a:p>
            <a:endParaRPr lang="en-MY" dirty="0"/>
          </a:p>
        </p:txBody>
      </p:sp>
      <p:pic>
        <p:nvPicPr>
          <p:cNvPr id="73732" name="Picture 4" descr="http://cdn.c.photoshelter.com/img-get/I0000u9wG8C1lgbs/s/600/600/prn85966DS.jpg"/>
          <p:cNvPicPr>
            <a:picLocks noChangeAspect="1" noChangeArrowheads="1"/>
          </p:cNvPicPr>
          <p:nvPr/>
        </p:nvPicPr>
        <p:blipFill>
          <a:blip r:embed="rId2" cstate="print"/>
          <a:srcRect/>
          <a:stretch>
            <a:fillRect/>
          </a:stretch>
        </p:blipFill>
        <p:spPr bwMode="auto">
          <a:xfrm>
            <a:off x="785786" y="142852"/>
            <a:ext cx="7929618" cy="6391281"/>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1406" y="214290"/>
            <a:ext cx="8643998" cy="6643710"/>
          </a:xfrm>
        </p:spPr>
        <p:txBody>
          <a:bodyPr>
            <a:normAutofit lnSpcReduction="10000"/>
          </a:bodyPr>
          <a:lstStyle/>
          <a:p>
            <a:r>
              <a:rPr lang="en-MY" sz="3600" dirty="0">
                <a:solidFill>
                  <a:srgbClr val="0070C0"/>
                </a:solidFill>
              </a:rPr>
              <a:t>Pulmonary embolism</a:t>
            </a:r>
          </a:p>
          <a:p>
            <a:pPr>
              <a:buNone/>
            </a:pPr>
            <a:endParaRPr lang="en-MY" sz="1100" dirty="0"/>
          </a:p>
          <a:p>
            <a:r>
              <a:rPr lang="en-MY" sz="2400" dirty="0"/>
              <a:t>Obstruction to flow through the pulmonary artery results in increased dead space ventilation where affected lung segments are ventilated but not perfused, observed clinically as a substantial decrease in the end-tidal CO2 (ETCO2) that no longer reflects arterial PCO2.</a:t>
            </a:r>
          </a:p>
          <a:p>
            <a:r>
              <a:rPr lang="en-MY" sz="2400" dirty="0"/>
              <a:t>V/Q mismatching is compounded by the accompanying fall in cardiac output that results from massive PE, leading to mixed venous desaturation.</a:t>
            </a:r>
          </a:p>
          <a:p>
            <a:r>
              <a:rPr lang="en-MY" sz="2400" dirty="0"/>
              <a:t>Increased right ventricular (RV) afterload, resulting in an increase in the RV end-diastolic volume (EDV). </a:t>
            </a:r>
          </a:p>
          <a:p>
            <a:r>
              <a:rPr lang="en-MY" sz="2400" dirty="0"/>
              <a:t>The interventricular septum bows into the left ventricle (LV) and impairs diastolic filling, resulting in decreased LV preload and subsequently diminished cardiac output and hypotension. </a:t>
            </a:r>
          </a:p>
          <a:p>
            <a:r>
              <a:rPr lang="en-MY" sz="2400" dirty="0"/>
              <a:t>Signs: </a:t>
            </a:r>
            <a:r>
              <a:rPr lang="en-MY" sz="2400" dirty="0" err="1"/>
              <a:t>Tachypnea</a:t>
            </a:r>
            <a:r>
              <a:rPr lang="en-MY" sz="2400" dirty="0"/>
              <a:t>, tachycardia, hypoxia</a:t>
            </a:r>
          </a:p>
          <a:p>
            <a:r>
              <a:rPr lang="en-MY" sz="2400" dirty="0"/>
              <a:t>Treatment : Heparin, consider </a:t>
            </a:r>
            <a:r>
              <a:rPr lang="en-MY" sz="2400" dirty="0" err="1"/>
              <a:t>thrombolytics</a:t>
            </a:r>
            <a:endParaRPr lang="en-MY" sz="2400" dirty="0"/>
          </a:p>
          <a:p>
            <a:endParaRPr lang="en-MY" sz="2400" dirty="0"/>
          </a:p>
        </p:txBody>
      </p:sp>
    </p:spTree>
    <p:extLst>
      <p:ext uri="{BB962C8B-B14F-4D97-AF65-F5344CB8AC3E}">
        <p14:creationId xmlns:p14="http://schemas.microsoft.com/office/powerpoint/2010/main" val="35893091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56"/>
            <a:ext cx="8229600" cy="5411807"/>
          </a:xfrm>
        </p:spPr>
        <p:txBody>
          <a:bodyPr/>
          <a:lstStyle/>
          <a:p>
            <a:pPr>
              <a:buNone/>
            </a:pPr>
            <a:endParaRPr lang="en-MY" dirty="0"/>
          </a:p>
        </p:txBody>
      </p:sp>
      <p:pic>
        <p:nvPicPr>
          <p:cNvPr id="74754" name="Picture 2" descr="http://www.bupa.co.uk/~/media/Images/HealthManagement/Topics/pulmonary-embolism.ashx"/>
          <p:cNvPicPr>
            <a:picLocks noChangeAspect="1" noChangeArrowheads="1"/>
          </p:cNvPicPr>
          <p:nvPr/>
        </p:nvPicPr>
        <p:blipFill>
          <a:blip r:embed="rId2" cstate="print"/>
          <a:srcRect/>
          <a:stretch>
            <a:fillRect/>
          </a:stretch>
        </p:blipFill>
        <p:spPr bwMode="auto">
          <a:xfrm>
            <a:off x="357158" y="428604"/>
            <a:ext cx="8215370" cy="6143668"/>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5369" y="-71462"/>
            <a:ext cx="6447501" cy="1320800"/>
          </a:xfrm>
        </p:spPr>
        <p:txBody>
          <a:bodyPr/>
          <a:lstStyle/>
          <a:p>
            <a:r>
              <a:rPr lang="en-US" b="1" dirty="0"/>
              <a:t>Endocrine shock</a:t>
            </a:r>
          </a:p>
        </p:txBody>
      </p:sp>
      <p:sp>
        <p:nvSpPr>
          <p:cNvPr id="3" name="Content Placeholder 2"/>
          <p:cNvSpPr>
            <a:spLocks noGrp="1"/>
          </p:cNvSpPr>
          <p:nvPr>
            <p:ph idx="1"/>
          </p:nvPr>
        </p:nvSpPr>
        <p:spPr>
          <a:xfrm>
            <a:off x="357158" y="928671"/>
            <a:ext cx="8206123" cy="5765284"/>
          </a:xfrm>
        </p:spPr>
        <p:txBody>
          <a:bodyPr>
            <a:normAutofit/>
          </a:bodyPr>
          <a:lstStyle/>
          <a:p>
            <a:pPr>
              <a:lnSpc>
                <a:spcPct val="150000"/>
              </a:lnSpc>
            </a:pPr>
            <a:r>
              <a:rPr lang="en-US" sz="2400" dirty="0"/>
              <a:t>may present as a combination of </a:t>
            </a:r>
            <a:r>
              <a:rPr lang="en-US" sz="2400" dirty="0" err="1"/>
              <a:t>hypovolaemic</a:t>
            </a:r>
            <a:r>
              <a:rPr lang="en-US" sz="2400" dirty="0"/>
              <a:t> ,cardiogenic or distributive shock.</a:t>
            </a:r>
          </a:p>
          <a:p>
            <a:pPr>
              <a:lnSpc>
                <a:spcPct val="150000"/>
              </a:lnSpc>
            </a:pPr>
            <a:r>
              <a:rPr lang="en-US" sz="2800" b="1" dirty="0">
                <a:solidFill>
                  <a:srgbClr val="FF0000"/>
                </a:solidFill>
                <a:effectLst>
                  <a:outerShdw blurRad="38100" dist="38100" dir="2700000" algn="tl">
                    <a:srgbClr val="000000">
                      <a:alpha val="43137"/>
                    </a:srgbClr>
                  </a:outerShdw>
                </a:effectLst>
              </a:rPr>
              <a:t>Causes of hypo- and hyperthyroidism and adrenal insufficiency.</a:t>
            </a:r>
          </a:p>
          <a:p>
            <a:pPr>
              <a:lnSpc>
                <a:spcPct val="150000"/>
              </a:lnSpc>
            </a:pPr>
            <a:r>
              <a:rPr lang="en-US" sz="2400" dirty="0"/>
              <a:t>Hypothyroidism causes a shock state similar to that of neurogenic shock due to disordered vascular and cardiac responsiveness to circulating </a:t>
            </a:r>
            <a:r>
              <a:rPr lang="en-US" sz="2400" dirty="0" err="1"/>
              <a:t>catecholamines</a:t>
            </a:r>
            <a:r>
              <a:rPr lang="en-US" sz="2400" dirty="0"/>
              <a:t>. </a:t>
            </a:r>
          </a:p>
          <a:p>
            <a:pPr>
              <a:lnSpc>
                <a:spcPct val="150000"/>
              </a:lnSpc>
            </a:pPr>
            <a:r>
              <a:rPr lang="en-US" sz="2400" dirty="0"/>
              <a:t>Cardiac output falls due to low </a:t>
            </a:r>
            <a:r>
              <a:rPr lang="en-US" sz="2400" dirty="0" err="1"/>
              <a:t>inotropy</a:t>
            </a:r>
            <a:r>
              <a:rPr lang="en-US" sz="2400" dirty="0"/>
              <a:t> and bradycardia. There may also be an associated cardiomyopathy. </a:t>
            </a:r>
          </a:p>
        </p:txBody>
      </p:sp>
    </p:spTree>
    <p:extLst>
      <p:ext uri="{BB962C8B-B14F-4D97-AF65-F5344CB8AC3E}">
        <p14:creationId xmlns:p14="http://schemas.microsoft.com/office/powerpoint/2010/main" val="14389298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42918"/>
            <a:ext cx="8229600" cy="5483245"/>
          </a:xfrm>
        </p:spPr>
        <p:txBody>
          <a:bodyPr>
            <a:normAutofit fontScale="85000" lnSpcReduction="10000"/>
          </a:bodyPr>
          <a:lstStyle/>
          <a:p>
            <a:pPr>
              <a:lnSpc>
                <a:spcPct val="150000"/>
              </a:lnSpc>
            </a:pPr>
            <a:r>
              <a:rPr lang="en-US" dirty="0" err="1"/>
              <a:t>Thyrotoxicosis</a:t>
            </a:r>
            <a:r>
              <a:rPr lang="en-US" dirty="0"/>
              <a:t> may cause a high-output cardiac failure.</a:t>
            </a:r>
          </a:p>
          <a:p>
            <a:pPr>
              <a:lnSpc>
                <a:spcPct val="150000"/>
              </a:lnSpc>
            </a:pPr>
            <a:r>
              <a:rPr lang="en-US" dirty="0"/>
              <a:t>Adrenal insufficiency leads to shock due to </a:t>
            </a:r>
            <a:r>
              <a:rPr lang="en-US" dirty="0" err="1"/>
              <a:t>hypovolaemia</a:t>
            </a:r>
            <a:r>
              <a:rPr lang="en-US" dirty="0"/>
              <a:t> and a poor response to circulating and exogenous </a:t>
            </a:r>
            <a:r>
              <a:rPr lang="en-US" dirty="0" err="1"/>
              <a:t>catecholamines</a:t>
            </a:r>
            <a:r>
              <a:rPr lang="en-US" dirty="0"/>
              <a:t>.</a:t>
            </a:r>
          </a:p>
          <a:p>
            <a:pPr>
              <a:lnSpc>
                <a:spcPct val="150000"/>
              </a:lnSpc>
            </a:pPr>
            <a:r>
              <a:rPr lang="en-US" dirty="0"/>
              <a:t>Adrenal insufficiency may be due to pre-existing Addison’s disease or be a relative insufficiency due to a pathological disease state, such as systemic sepsis.</a:t>
            </a:r>
          </a:p>
          <a:p>
            <a:pPr>
              <a:buNone/>
            </a:pPr>
            <a:endParaRPr lang="en-MY"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Distributive shock</a:t>
            </a:r>
            <a:endParaRPr lang="en-MY" dirty="0"/>
          </a:p>
        </p:txBody>
      </p:sp>
      <p:sp>
        <p:nvSpPr>
          <p:cNvPr id="3" name="Content Placeholder 2"/>
          <p:cNvSpPr>
            <a:spLocks noGrp="1"/>
          </p:cNvSpPr>
          <p:nvPr>
            <p:ph idx="1"/>
          </p:nvPr>
        </p:nvSpPr>
        <p:spPr/>
        <p:txBody>
          <a:bodyPr>
            <a:normAutofit/>
          </a:bodyPr>
          <a:lstStyle/>
          <a:p>
            <a:pPr>
              <a:buNone/>
            </a:pPr>
            <a:r>
              <a:rPr lang="en-US" dirty="0"/>
              <a:t>Can occur in the following situations: </a:t>
            </a:r>
          </a:p>
          <a:p>
            <a:r>
              <a:rPr lang="en-US" dirty="0">
                <a:solidFill>
                  <a:srgbClr val="0070C0"/>
                </a:solidFill>
              </a:rPr>
              <a:t>septic shock, anaphylactic shock, </a:t>
            </a:r>
            <a:r>
              <a:rPr lang="en-US" dirty="0" err="1">
                <a:solidFill>
                  <a:srgbClr val="0070C0"/>
                </a:solidFill>
              </a:rPr>
              <a:t>neurogenic</a:t>
            </a:r>
            <a:r>
              <a:rPr lang="en-US" dirty="0">
                <a:solidFill>
                  <a:srgbClr val="0070C0"/>
                </a:solidFill>
              </a:rPr>
              <a:t> shock</a:t>
            </a:r>
            <a:endParaRPr lang="en-US" dirty="0"/>
          </a:p>
          <a:p>
            <a:pPr>
              <a:buNone/>
            </a:pPr>
            <a:r>
              <a:rPr lang="en-US" dirty="0"/>
              <a:t>Inadequate organ perfusion – vascular dilatation</a:t>
            </a:r>
          </a:p>
          <a:p>
            <a:pPr>
              <a:buNone/>
            </a:pPr>
            <a:r>
              <a:rPr lang="en-US" dirty="0"/>
              <a:t>with hypotension- low systemic vascular </a:t>
            </a:r>
          </a:p>
          <a:p>
            <a:pPr>
              <a:buNone/>
            </a:pPr>
            <a:r>
              <a:rPr lang="en-US" dirty="0"/>
              <a:t>resistance- inadequate </a:t>
            </a:r>
            <a:r>
              <a:rPr lang="en-US" dirty="0" err="1"/>
              <a:t>afterload</a:t>
            </a:r>
            <a:r>
              <a:rPr lang="en-US" dirty="0"/>
              <a:t>- abnormally</a:t>
            </a:r>
          </a:p>
          <a:p>
            <a:pPr>
              <a:buNone/>
            </a:pPr>
            <a:r>
              <a:rPr lang="en-US" dirty="0"/>
              <a:t>high cardiac output. </a:t>
            </a:r>
            <a:endParaRPr lang="en-MY"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DO2 </a:t>
            </a:r>
            <a:endParaRPr lang="en-US"/>
          </a:p>
        </p:txBody>
      </p:sp>
      <p:sp>
        <p:nvSpPr>
          <p:cNvPr id="3" name="Content Placeholder 2"/>
          <p:cNvSpPr>
            <a:spLocks noGrp="1"/>
          </p:cNvSpPr>
          <p:nvPr>
            <p:ph idx="1"/>
          </p:nvPr>
        </p:nvSpPr>
        <p:spPr/>
        <p:txBody>
          <a:bodyPr/>
          <a:lstStyle/>
          <a:p>
            <a:endParaRPr lang="en-US"/>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412776"/>
            <a:ext cx="7992888" cy="5301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86992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Anaphylactic shock</a:t>
            </a:r>
            <a:endParaRPr lang="en-MY" dirty="0"/>
          </a:p>
        </p:txBody>
      </p:sp>
      <p:sp>
        <p:nvSpPr>
          <p:cNvPr id="3" name="Content Placeholder 2"/>
          <p:cNvSpPr>
            <a:spLocks noGrp="1"/>
          </p:cNvSpPr>
          <p:nvPr>
            <p:ph idx="1"/>
          </p:nvPr>
        </p:nvSpPr>
        <p:spPr/>
        <p:txBody>
          <a:bodyPr>
            <a:normAutofit/>
          </a:bodyPr>
          <a:lstStyle/>
          <a:p>
            <a:r>
              <a:rPr lang="en-US" dirty="0"/>
              <a:t>Type I hypersensitivity</a:t>
            </a:r>
          </a:p>
          <a:p>
            <a:r>
              <a:rPr lang="en-MY" dirty="0"/>
              <a:t>It typically causes a number of symptoms including an itchy rash, throat swelling, and low blood pressure.</a:t>
            </a:r>
          </a:p>
          <a:p>
            <a:r>
              <a:rPr lang="en-MY" dirty="0"/>
              <a:t>Common causes include insect bites and stings, foods, and medications.</a:t>
            </a:r>
          </a:p>
          <a:p>
            <a:r>
              <a:rPr lang="en-US" dirty="0"/>
              <a:t>The </a:t>
            </a:r>
            <a:r>
              <a:rPr lang="en-US" dirty="0" err="1"/>
              <a:t>pathophysiology</a:t>
            </a:r>
            <a:r>
              <a:rPr lang="en-US" dirty="0"/>
              <a:t> include immunologic and non- </a:t>
            </a:r>
            <a:r>
              <a:rPr lang="en-US" dirty="0" err="1"/>
              <a:t>imunologic</a:t>
            </a:r>
            <a:r>
              <a:rPr lang="en-US" dirty="0"/>
              <a:t> reaction</a:t>
            </a:r>
            <a:endParaRPr lang="en-MY" dirty="0"/>
          </a:p>
          <a:p>
            <a:endParaRPr lang="en-MY"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8"/>
            <a:ext cx="8229600" cy="7072338"/>
          </a:xfrm>
        </p:spPr>
        <p:txBody>
          <a:bodyPr>
            <a:normAutofit fontScale="77500" lnSpcReduction="20000"/>
          </a:bodyPr>
          <a:lstStyle/>
          <a:p>
            <a:pPr>
              <a:buNone/>
            </a:pPr>
            <a:r>
              <a:rPr lang="en-MY" b="1" dirty="0">
                <a:solidFill>
                  <a:srgbClr val="0070C0"/>
                </a:solidFill>
              </a:rPr>
              <a:t>Immunologic</a:t>
            </a:r>
          </a:p>
          <a:p>
            <a:r>
              <a:rPr lang="en-MY" dirty="0"/>
              <a:t>immunoglobulin E (</a:t>
            </a:r>
            <a:r>
              <a:rPr lang="en-MY" dirty="0" err="1"/>
              <a:t>IgE</a:t>
            </a:r>
            <a:r>
              <a:rPr lang="en-MY" dirty="0"/>
              <a:t>) binds to the antigen (the foreign material that provokes the allergic reaction)</a:t>
            </a:r>
          </a:p>
          <a:p>
            <a:r>
              <a:rPr lang="en-MY" dirty="0"/>
              <a:t>Antigen-bound </a:t>
            </a:r>
            <a:r>
              <a:rPr lang="en-MY" dirty="0" err="1"/>
              <a:t>IgE</a:t>
            </a:r>
            <a:r>
              <a:rPr lang="en-MY" dirty="0"/>
              <a:t> then activates </a:t>
            </a:r>
            <a:r>
              <a:rPr lang="en-MY" dirty="0" err="1"/>
              <a:t>FcεRI</a:t>
            </a:r>
            <a:r>
              <a:rPr lang="en-MY" dirty="0"/>
              <a:t> receptors on mast cells and </a:t>
            </a:r>
            <a:r>
              <a:rPr lang="en-MY" dirty="0" err="1"/>
              <a:t>basophils</a:t>
            </a:r>
            <a:r>
              <a:rPr lang="en-MY" dirty="0"/>
              <a:t>. </a:t>
            </a:r>
          </a:p>
          <a:p>
            <a:r>
              <a:rPr lang="en-MY" dirty="0"/>
              <a:t>This leads to the release of inflammatory mediators such as histamine. </a:t>
            </a:r>
          </a:p>
          <a:p>
            <a:r>
              <a:rPr lang="en-MY" dirty="0"/>
              <a:t>These mediators subsequently increase the contraction of bronchial smooth muscles, trigger </a:t>
            </a:r>
            <a:r>
              <a:rPr lang="en-MY" dirty="0" err="1"/>
              <a:t>vasodilation</a:t>
            </a:r>
            <a:r>
              <a:rPr lang="en-MY" dirty="0"/>
              <a:t>, increase the leakage of fluid from blood vessels, and cause heart muscle depression.</a:t>
            </a:r>
          </a:p>
          <a:p>
            <a:endParaRPr lang="en-MY" dirty="0">
              <a:solidFill>
                <a:srgbClr val="0070C0"/>
              </a:solidFill>
            </a:endParaRPr>
          </a:p>
          <a:p>
            <a:pPr>
              <a:buNone/>
            </a:pPr>
            <a:r>
              <a:rPr lang="en-MY" b="1" dirty="0">
                <a:solidFill>
                  <a:srgbClr val="0070C0"/>
                </a:solidFill>
              </a:rPr>
              <a:t>Non-immunologic</a:t>
            </a:r>
          </a:p>
          <a:p>
            <a:r>
              <a:rPr lang="en-MY" dirty="0"/>
              <a:t>Non-immunologic mechanisms involve substances that directly cause the </a:t>
            </a:r>
            <a:r>
              <a:rPr lang="en-MY" dirty="0" err="1"/>
              <a:t>degranulation</a:t>
            </a:r>
            <a:r>
              <a:rPr lang="en-MY" dirty="0"/>
              <a:t> of mast cells and </a:t>
            </a:r>
            <a:r>
              <a:rPr lang="en-MY" dirty="0" err="1"/>
              <a:t>basophils</a:t>
            </a:r>
            <a:r>
              <a:rPr lang="en-MY" dirty="0"/>
              <a:t>. </a:t>
            </a:r>
          </a:p>
          <a:p>
            <a:r>
              <a:rPr lang="en-MY" dirty="0"/>
              <a:t>These include agents such as contrast medium, </a:t>
            </a:r>
            <a:r>
              <a:rPr lang="en-MY" dirty="0" err="1"/>
              <a:t>opioids</a:t>
            </a:r>
            <a:r>
              <a:rPr lang="en-MY" dirty="0"/>
              <a:t>, temperature (hot or cold), and vibration. </a:t>
            </a:r>
            <a:r>
              <a:rPr lang="en-MY" dirty="0" err="1"/>
              <a:t>Sulfites</a:t>
            </a:r>
            <a:r>
              <a:rPr lang="en-MY" dirty="0"/>
              <a:t> may cause reactions by both immunologic and non-immunologic mechanisms.</a:t>
            </a:r>
            <a:endParaRPr lang="en-US" dirty="0"/>
          </a:p>
          <a:p>
            <a:endParaRPr lang="en-MY"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sp>
        <p:nvSpPr>
          <p:cNvPr id="3" name="Content Placeholder 2"/>
          <p:cNvSpPr>
            <a:spLocks noGrp="1"/>
          </p:cNvSpPr>
          <p:nvPr>
            <p:ph idx="1"/>
          </p:nvPr>
        </p:nvSpPr>
        <p:spPr/>
        <p:txBody>
          <a:bodyPr/>
          <a:lstStyle/>
          <a:p>
            <a:endParaRPr lang="en-MY"/>
          </a:p>
        </p:txBody>
      </p:sp>
      <p:pic>
        <p:nvPicPr>
          <p:cNvPr id="1028" name="Picture 4" descr="https://edc2.healthtap.com/ht-staging/user_answer/reference_image/9754/large/Anaphylactic_shock_.jpeg?1386670898"/>
          <p:cNvPicPr>
            <a:picLocks noChangeAspect="1" noChangeArrowheads="1"/>
          </p:cNvPicPr>
          <p:nvPr/>
        </p:nvPicPr>
        <p:blipFill>
          <a:blip r:embed="rId2" cstate="print"/>
          <a:srcRect/>
          <a:stretch>
            <a:fillRect/>
          </a:stretch>
        </p:blipFill>
        <p:spPr bwMode="auto">
          <a:xfrm>
            <a:off x="71406" y="214290"/>
            <a:ext cx="8929718" cy="6357982"/>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sp>
        <p:nvSpPr>
          <p:cNvPr id="3" name="Content Placeholder 2"/>
          <p:cNvSpPr>
            <a:spLocks noGrp="1"/>
          </p:cNvSpPr>
          <p:nvPr>
            <p:ph idx="1"/>
          </p:nvPr>
        </p:nvSpPr>
        <p:spPr/>
        <p:txBody>
          <a:bodyPr/>
          <a:lstStyle/>
          <a:p>
            <a:endParaRPr lang="en-MY"/>
          </a:p>
        </p:txBody>
      </p:sp>
      <p:pic>
        <p:nvPicPr>
          <p:cNvPr id="65538" name="Picture 2" descr="http://medications.li/static/b80add21516e7f1b7079dd67b2ed9a33.jpg"/>
          <p:cNvPicPr>
            <a:picLocks noChangeAspect="1" noChangeArrowheads="1"/>
          </p:cNvPicPr>
          <p:nvPr/>
        </p:nvPicPr>
        <p:blipFill>
          <a:blip r:embed="rId2" cstate="print"/>
          <a:srcRect/>
          <a:stretch>
            <a:fillRect/>
          </a:stretch>
        </p:blipFill>
        <p:spPr bwMode="auto">
          <a:xfrm>
            <a:off x="214282" y="357166"/>
            <a:ext cx="5000660" cy="4500594"/>
          </a:xfrm>
          <a:prstGeom prst="rect">
            <a:avLst/>
          </a:prstGeom>
          <a:noFill/>
        </p:spPr>
      </p:pic>
      <p:pic>
        <p:nvPicPr>
          <p:cNvPr id="65540" name="Picture 4" descr="https://edc2.healthtap.com/ht-staging/user_answer/avatars/280152/large/open-uri20120707-16062-1mak055.jpeg?1386552671"/>
          <p:cNvPicPr>
            <a:picLocks noChangeAspect="1" noChangeArrowheads="1"/>
          </p:cNvPicPr>
          <p:nvPr/>
        </p:nvPicPr>
        <p:blipFill>
          <a:blip r:embed="rId3" cstate="print"/>
          <a:srcRect/>
          <a:stretch>
            <a:fillRect/>
          </a:stretch>
        </p:blipFill>
        <p:spPr bwMode="auto">
          <a:xfrm>
            <a:off x="5215006" y="3714752"/>
            <a:ext cx="3929026" cy="3143272"/>
          </a:xfrm>
          <a:prstGeom prst="rect">
            <a:avLst/>
          </a:prstGeom>
          <a:noFill/>
        </p:spPr>
      </p:pic>
      <p:pic>
        <p:nvPicPr>
          <p:cNvPr id="65544" name="Picture 8" descr="Angioedema2010.JPG"/>
          <p:cNvPicPr>
            <a:picLocks noChangeAspect="1" noChangeArrowheads="1"/>
          </p:cNvPicPr>
          <p:nvPr/>
        </p:nvPicPr>
        <p:blipFill>
          <a:blip r:embed="rId4" cstate="print"/>
          <a:srcRect/>
          <a:stretch>
            <a:fillRect/>
          </a:stretch>
        </p:blipFill>
        <p:spPr bwMode="auto">
          <a:xfrm>
            <a:off x="5572132" y="128609"/>
            <a:ext cx="3357586" cy="3300391"/>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102" y="609600"/>
            <a:ext cx="6447501" cy="1320800"/>
          </a:xfrm>
        </p:spPr>
        <p:txBody>
          <a:bodyPr>
            <a:normAutofit/>
          </a:bodyPr>
          <a:lstStyle/>
          <a:p>
            <a:r>
              <a:rPr lang="en-US" sz="4800" b="1" i="1" dirty="0"/>
              <a:t>Neurogenic shock</a:t>
            </a:r>
            <a:endParaRPr lang="en-US" sz="4800" b="1" dirty="0"/>
          </a:p>
        </p:txBody>
      </p:sp>
      <p:sp>
        <p:nvSpPr>
          <p:cNvPr id="3" name="Content Placeholder 2"/>
          <p:cNvSpPr>
            <a:spLocks noGrp="1"/>
          </p:cNvSpPr>
          <p:nvPr>
            <p:ph idx="1"/>
          </p:nvPr>
        </p:nvSpPr>
        <p:spPr>
          <a:xfrm>
            <a:off x="141617" y="2143116"/>
            <a:ext cx="6716384" cy="4253715"/>
          </a:xfrm>
        </p:spPr>
        <p:txBody>
          <a:bodyPr>
            <a:normAutofit lnSpcReduction="10000"/>
          </a:bodyPr>
          <a:lstStyle/>
          <a:p>
            <a:pPr marL="0" indent="0">
              <a:buNone/>
            </a:pPr>
            <a:r>
              <a:rPr lang="en-US" sz="2400" dirty="0"/>
              <a:t>Causes: spinal cord injury / anesthetic accident /Spinal cord 													</a:t>
            </a:r>
          </a:p>
          <a:p>
            <a:pPr marL="0" indent="0" algn="ctr">
              <a:buNone/>
            </a:pPr>
            <a:endParaRPr lang="en-US" sz="2400" dirty="0">
              <a:solidFill>
                <a:srgbClr val="FF0000"/>
              </a:solidFill>
            </a:endParaRPr>
          </a:p>
          <a:p>
            <a:pPr marL="0" indent="0" algn="ctr">
              <a:buNone/>
            </a:pPr>
            <a:r>
              <a:rPr lang="en-US" sz="2400" dirty="0">
                <a:solidFill>
                  <a:srgbClr val="FF0000"/>
                </a:solidFill>
              </a:rPr>
              <a:t>failure of sympathetic outflow and adequate vascular tone</a:t>
            </a:r>
          </a:p>
          <a:p>
            <a:pPr marL="0" indent="0" algn="ctr">
              <a:buNone/>
            </a:pPr>
            <a:endParaRPr lang="en-US" sz="2400" dirty="0">
              <a:solidFill>
                <a:srgbClr val="FF0000"/>
              </a:solidFill>
            </a:endParaRPr>
          </a:p>
          <a:p>
            <a:r>
              <a:rPr lang="en-US" sz="2400" dirty="0"/>
              <a:t>results in vasodilation and pooling of blood in the veins</a:t>
            </a:r>
            <a:endParaRPr lang="en-US" sz="2400" dirty="0">
              <a:solidFill>
                <a:srgbClr val="FF0000"/>
              </a:solidFill>
            </a:endParaRPr>
          </a:p>
          <a:p>
            <a:pPr algn="ctr"/>
            <a:r>
              <a:rPr lang="en-US" sz="2400" dirty="0"/>
              <a:t>Decrease in venous return </a:t>
            </a:r>
            <a:r>
              <a:rPr lang="en-US" sz="2400" dirty="0">
                <a:sym typeface="Wingdings" panose="05000000000000000000" pitchFamily="2" charset="2"/>
              </a:rPr>
              <a:t> </a:t>
            </a:r>
            <a:r>
              <a:rPr lang="en-US" sz="2400" dirty="0"/>
              <a:t>reduces cardiac output </a:t>
            </a:r>
            <a:r>
              <a:rPr lang="en-US" sz="2400" dirty="0">
                <a:sym typeface="Wingdings" panose="05000000000000000000" pitchFamily="2" charset="2"/>
              </a:rPr>
              <a:t></a:t>
            </a:r>
            <a:r>
              <a:rPr lang="en-US" sz="2400" dirty="0"/>
              <a:t> </a:t>
            </a:r>
            <a:r>
              <a:rPr lang="en-US" sz="2400" b="1" dirty="0">
                <a:solidFill>
                  <a:srgbClr val="FF0000"/>
                </a:solidFill>
                <a:effectLst>
                  <a:outerShdw blurRad="38100" dist="38100" dir="2700000" algn="tl">
                    <a:srgbClr val="000000">
                      <a:alpha val="43137"/>
                    </a:srgbClr>
                  </a:outerShdw>
                </a:effectLst>
              </a:rPr>
              <a:t>fainting or syncope</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22766" y="1"/>
            <a:ext cx="2219108" cy="2836975"/>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55502" y="2940215"/>
            <a:ext cx="2138936" cy="3201843"/>
          </a:xfrm>
          <a:prstGeom prst="rect">
            <a:avLst/>
          </a:prstGeom>
        </p:spPr>
      </p:pic>
      <p:sp>
        <p:nvSpPr>
          <p:cNvPr id="7" name="Down Arrow 6"/>
          <p:cNvSpPr/>
          <p:nvPr/>
        </p:nvSpPr>
        <p:spPr>
          <a:xfrm>
            <a:off x="3274197" y="4286256"/>
            <a:ext cx="297671" cy="450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p:cNvSpPr/>
          <p:nvPr/>
        </p:nvSpPr>
        <p:spPr>
          <a:xfrm>
            <a:off x="3274197" y="3148039"/>
            <a:ext cx="297671" cy="450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31689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415878" y="200166"/>
            <a:ext cx="8560937" cy="1320800"/>
          </a:xfrm>
        </p:spPr>
        <p:txBody>
          <a:bodyPr>
            <a:noAutofit/>
          </a:bodyPr>
          <a:lstStyle/>
          <a:p>
            <a:r>
              <a:rPr lang="en-US" altLang="en-US" sz="4800" dirty="0"/>
              <a:t>Treatment of Anaphylactic Shock</a:t>
            </a:r>
          </a:p>
        </p:txBody>
      </p:sp>
      <p:sp>
        <p:nvSpPr>
          <p:cNvPr id="33794" name="Content Placeholder 2"/>
          <p:cNvSpPr>
            <a:spLocks noGrp="1"/>
          </p:cNvSpPr>
          <p:nvPr>
            <p:ph idx="1"/>
          </p:nvPr>
        </p:nvSpPr>
        <p:spPr>
          <a:xfrm>
            <a:off x="51180" y="1282890"/>
            <a:ext cx="9068937" cy="5404516"/>
          </a:xfrm>
        </p:spPr>
        <p:txBody>
          <a:bodyPr>
            <a:normAutofit fontScale="92500" lnSpcReduction="10000"/>
          </a:bodyPr>
          <a:lstStyle/>
          <a:p>
            <a:r>
              <a:rPr lang="en-US" altLang="en-US" sz="2800" dirty="0"/>
              <a:t>Remove offending agent(allergen) </a:t>
            </a:r>
          </a:p>
          <a:p>
            <a:r>
              <a:rPr lang="en-US" altLang="en-US" sz="2800" dirty="0"/>
              <a:t>Establish an airway and return circulation(endotracheal intubation and ventilation)</a:t>
            </a:r>
            <a:endParaRPr lang="en-US" altLang="en-US" sz="2000" dirty="0"/>
          </a:p>
          <a:p>
            <a:r>
              <a:rPr lang="en-US" altLang="en-US" sz="3600" b="1" dirty="0"/>
              <a:t>Pharmacologic support:</a:t>
            </a:r>
          </a:p>
          <a:p>
            <a:pPr lvl="1"/>
            <a:r>
              <a:rPr lang="en-US" altLang="en-US" sz="2800" b="1" dirty="0">
                <a:solidFill>
                  <a:srgbClr val="FF0000"/>
                </a:solidFill>
              </a:rPr>
              <a:t>Epinephrine</a:t>
            </a:r>
            <a:r>
              <a:rPr lang="en-US" altLang="en-US" sz="2800" dirty="0"/>
              <a:t> </a:t>
            </a:r>
            <a:r>
              <a:rPr lang="en-US" altLang="en-US" dirty="0"/>
              <a:t>– </a:t>
            </a:r>
            <a:r>
              <a:rPr lang="en-US" altLang="en-US" sz="2400" dirty="0"/>
              <a:t>reverses peripheral vasodilation, dilates bronchial airways, increases myocardial contractility, and suppresses histamine/ leukotriene release</a:t>
            </a:r>
          </a:p>
          <a:p>
            <a:pPr lvl="1"/>
            <a:r>
              <a:rPr lang="en-US" altLang="en-US" sz="2800" b="1" dirty="0">
                <a:solidFill>
                  <a:srgbClr val="FF0000"/>
                </a:solidFill>
              </a:rPr>
              <a:t>Antihistamine</a:t>
            </a:r>
            <a:r>
              <a:rPr lang="en-US" altLang="en-US" sz="2800" dirty="0">
                <a:solidFill>
                  <a:srgbClr val="FF0000"/>
                </a:solidFill>
              </a:rPr>
              <a:t> </a:t>
            </a:r>
            <a:r>
              <a:rPr lang="en-US" altLang="en-US" sz="2400" dirty="0"/>
              <a:t>(</a:t>
            </a:r>
            <a:r>
              <a:rPr lang="en-US" altLang="en-US" sz="2400" dirty="0" err="1"/>
              <a:t>chlorphenamine</a:t>
            </a:r>
            <a:r>
              <a:rPr lang="en-US" altLang="en-US" sz="2400" dirty="0"/>
              <a:t> 10-20mg;slow IV ) –stabilize mast cells</a:t>
            </a:r>
          </a:p>
          <a:p>
            <a:pPr lvl="1"/>
            <a:r>
              <a:rPr lang="en-US" altLang="en-US" sz="3200" b="1" dirty="0">
                <a:solidFill>
                  <a:srgbClr val="FF0000"/>
                </a:solidFill>
              </a:rPr>
              <a:t>Corticosteroids</a:t>
            </a:r>
            <a:r>
              <a:rPr lang="en-US" altLang="en-US" sz="3200" dirty="0">
                <a:solidFill>
                  <a:srgbClr val="FF0000"/>
                </a:solidFill>
              </a:rPr>
              <a:t> </a:t>
            </a:r>
            <a:r>
              <a:rPr lang="en-US" altLang="en-US" sz="2400" dirty="0"/>
              <a:t>(hydrocortisone-</a:t>
            </a:r>
            <a:r>
              <a:rPr lang="en-US" altLang="en-US" sz="2400" dirty="0" err="1"/>
              <a:t>nt</a:t>
            </a:r>
            <a:r>
              <a:rPr lang="en-US" altLang="en-US" sz="2400" dirty="0"/>
              <a:t> 1</a:t>
            </a:r>
            <a:r>
              <a:rPr lang="en-US" altLang="en-US" sz="2400" baseline="30000" dirty="0"/>
              <a:t>st</a:t>
            </a:r>
            <a:r>
              <a:rPr lang="en-US" altLang="en-US" sz="2400" dirty="0"/>
              <a:t> choice in emergency treatment as take several hours to block histamine receptors) – 100-300mg IV</a:t>
            </a:r>
          </a:p>
          <a:p>
            <a:pPr lvl="1"/>
            <a:r>
              <a:rPr lang="en-US" altLang="en-US" sz="3200" b="1" dirty="0">
                <a:solidFill>
                  <a:srgbClr val="FF0000"/>
                </a:solidFill>
              </a:rPr>
              <a:t>Intravenous fluids </a:t>
            </a:r>
            <a:r>
              <a:rPr lang="en-US" altLang="en-US" sz="2400" dirty="0"/>
              <a:t>may also be needed to treat </a:t>
            </a:r>
            <a:r>
              <a:rPr lang="en-US" altLang="en-US" sz="2400" dirty="0" err="1"/>
              <a:t>hypovolaemia</a:t>
            </a:r>
            <a:endParaRPr lang="en-US" altLang="en-US" sz="2400" dirty="0"/>
          </a:p>
          <a:p>
            <a:pPr marL="457200" lvl="1" indent="0">
              <a:buNone/>
            </a:pPr>
            <a:endParaRPr lang="en-US" altLang="en-US" dirty="0"/>
          </a:p>
        </p:txBody>
      </p:sp>
    </p:spTree>
    <p:extLst>
      <p:ext uri="{BB962C8B-B14F-4D97-AF65-F5344CB8AC3E}">
        <p14:creationId xmlns:p14="http://schemas.microsoft.com/office/powerpoint/2010/main" val="36696418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730830" y="253621"/>
            <a:ext cx="7928675" cy="1143000"/>
          </a:xfrm>
        </p:spPr>
        <p:txBody>
          <a:bodyPr>
            <a:noAutofit/>
          </a:bodyPr>
          <a:lstStyle/>
          <a:p>
            <a:r>
              <a:rPr lang="en-US" altLang="en-US" sz="4800" dirty="0"/>
              <a:t>Treatment of Neurogenic Shock</a:t>
            </a:r>
          </a:p>
        </p:txBody>
      </p:sp>
      <p:sp>
        <p:nvSpPr>
          <p:cNvPr id="34818" name="Content Placeholder 2"/>
          <p:cNvSpPr>
            <a:spLocks noGrp="1"/>
          </p:cNvSpPr>
          <p:nvPr>
            <p:ph idx="1"/>
          </p:nvPr>
        </p:nvSpPr>
        <p:spPr>
          <a:xfrm>
            <a:off x="460612" y="1396622"/>
            <a:ext cx="8505968" cy="4772166"/>
          </a:xfrm>
        </p:spPr>
        <p:txBody>
          <a:bodyPr>
            <a:normAutofit/>
          </a:bodyPr>
          <a:lstStyle/>
          <a:p>
            <a:r>
              <a:rPr lang="en-US" altLang="en-US" sz="2800" dirty="0"/>
              <a:t>Establish an airway to maintain adequate oxygenation and ventilation</a:t>
            </a:r>
          </a:p>
          <a:p>
            <a:r>
              <a:rPr lang="en-US" altLang="en-US" sz="2800" dirty="0"/>
              <a:t>Fluid resuscitation </a:t>
            </a:r>
          </a:p>
          <a:p>
            <a:r>
              <a:rPr lang="en-US" altLang="en-US" sz="2800" dirty="0"/>
              <a:t>Inotropic support</a:t>
            </a:r>
          </a:p>
          <a:p>
            <a:pPr lvl="1"/>
            <a:r>
              <a:rPr lang="en-US" altLang="en-US" sz="2400" dirty="0" err="1"/>
              <a:t>Dobutamine</a:t>
            </a:r>
            <a:endParaRPr lang="en-US" altLang="en-US" sz="2400" dirty="0"/>
          </a:p>
          <a:p>
            <a:pPr lvl="1"/>
            <a:r>
              <a:rPr lang="en-US" altLang="en-US" sz="2400" dirty="0"/>
              <a:t>Dopamine</a:t>
            </a:r>
          </a:p>
          <a:p>
            <a:r>
              <a:rPr lang="en-US" altLang="en-US" sz="2800" dirty="0"/>
              <a:t>Atropine for severe bradycardia</a:t>
            </a:r>
          </a:p>
          <a:p>
            <a:r>
              <a:rPr lang="en-US" altLang="en-US" sz="2800" dirty="0"/>
              <a:t>High dose methylprednisolone therapy </a:t>
            </a:r>
          </a:p>
          <a:p>
            <a:endParaRPr lang="en-US" altLang="en-US" sz="2800" dirty="0"/>
          </a:p>
        </p:txBody>
      </p:sp>
    </p:spTree>
    <p:extLst>
      <p:ext uri="{BB962C8B-B14F-4D97-AF65-F5344CB8AC3E}">
        <p14:creationId xmlns:p14="http://schemas.microsoft.com/office/powerpoint/2010/main" val="7099020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7120" y="441583"/>
            <a:ext cx="5100074" cy="1320800"/>
          </a:xfrm>
        </p:spPr>
        <p:txBody>
          <a:bodyPr>
            <a:normAutofit/>
          </a:bodyPr>
          <a:lstStyle/>
          <a:p>
            <a:r>
              <a:rPr lang="en-US" sz="6600" b="1" dirty="0">
                <a:effectLst>
                  <a:outerShdw blurRad="38100" dist="38100" dir="2700000" algn="tl">
                    <a:srgbClr val="000000">
                      <a:alpha val="43137"/>
                    </a:srgbClr>
                  </a:outerShdw>
                </a:effectLst>
              </a:rPr>
              <a:t>Septic shock</a:t>
            </a:r>
            <a:endParaRPr lang="en-US" sz="66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19061" y="2632538"/>
            <a:ext cx="8140444" cy="3880773"/>
          </a:xfrm>
        </p:spPr>
        <p:txBody>
          <a:bodyPr>
            <a:noAutofit/>
          </a:bodyPr>
          <a:lstStyle/>
          <a:p>
            <a:r>
              <a:rPr lang="en-US" sz="2800" dirty="0">
                <a:cs typeface="Aharoni" panose="02010803020104030203" pitchFamily="2" charset="-79"/>
              </a:rPr>
              <a:t>Combination of distributive shock + organ dysfunction induced by mediators of host inflammatory response </a:t>
            </a:r>
          </a:p>
          <a:p>
            <a:r>
              <a:rPr lang="en-US" sz="2800" dirty="0">
                <a:cs typeface="Aharoni" panose="02010803020104030203" pitchFamily="2" charset="-79"/>
              </a:rPr>
              <a:t>most frequently triggered directly by G + bacterial infections(staphylococci), followed by G - bacteria bacilli(</a:t>
            </a:r>
            <a:r>
              <a:rPr lang="en-US" sz="2800" dirty="0" err="1">
                <a:cs typeface="Aharoni" panose="02010803020104030203" pitchFamily="2" charset="-79"/>
              </a:rPr>
              <a:t>e.g</a:t>
            </a:r>
            <a:r>
              <a:rPr lang="en-US" sz="2800" dirty="0">
                <a:cs typeface="Aharoni" panose="02010803020104030203" pitchFamily="2" charset="-79"/>
              </a:rPr>
              <a:t> colonic anastomotic leak) and fungi.</a:t>
            </a:r>
          </a:p>
          <a:p>
            <a:r>
              <a:rPr lang="en-US" sz="2800" dirty="0">
                <a:cs typeface="Aharoni" panose="02010803020104030203" pitchFamily="2" charset="-79"/>
              </a:rPr>
              <a:t>Hence, an older synonym, “</a:t>
            </a:r>
            <a:r>
              <a:rPr lang="en-US" sz="2800" dirty="0" err="1">
                <a:cs typeface="Aharoni" panose="02010803020104030203" pitchFamily="2" charset="-79"/>
              </a:rPr>
              <a:t>endotoxic</a:t>
            </a:r>
            <a:r>
              <a:rPr lang="en-US" sz="2800" dirty="0">
                <a:cs typeface="Aharoni" panose="02010803020104030203" pitchFamily="2" charset="-79"/>
              </a:rPr>
              <a:t> shock”, is no longer appropriate.</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919" y="0"/>
            <a:ext cx="3068589" cy="2433484"/>
          </a:xfrm>
          <a:prstGeom prst="ellipse">
            <a:avLst/>
          </a:prstGeom>
          <a:ln>
            <a:noFill/>
          </a:ln>
          <a:effectLst>
            <a:softEdge rad="112500"/>
          </a:effectLst>
        </p:spPr>
      </p:pic>
    </p:spTree>
    <p:extLst>
      <p:ext uri="{BB962C8B-B14F-4D97-AF65-F5344CB8AC3E}">
        <p14:creationId xmlns:p14="http://schemas.microsoft.com/office/powerpoint/2010/main" val="32661751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99104" y="29501"/>
            <a:ext cx="8782664" cy="6091085"/>
          </a:xfrm>
        </p:spPr>
        <p:txBody>
          <a:bodyPr>
            <a:noAutofit/>
          </a:bodyPr>
          <a:lstStyle/>
          <a:p>
            <a:pPr>
              <a:lnSpc>
                <a:spcPct val="150000"/>
              </a:lnSpc>
            </a:pPr>
            <a:r>
              <a:rPr lang="en-US" sz="2800" dirty="0"/>
              <a:t>  All the hemodynamic effects of septic shock can be produced by injection of LPS alone.</a:t>
            </a:r>
          </a:p>
          <a:p>
            <a:pPr>
              <a:lnSpc>
                <a:spcPct val="150000"/>
              </a:lnSpc>
            </a:pPr>
            <a:r>
              <a:rPr lang="en-US" sz="2800" dirty="0">
                <a:solidFill>
                  <a:srgbClr val="0000FF"/>
                </a:solidFill>
              </a:rPr>
              <a:t>LPS + LPS binding protein</a:t>
            </a:r>
            <a:r>
              <a:rPr lang="en-US" sz="2800" dirty="0">
                <a:solidFill>
                  <a:srgbClr val="0000FF"/>
                </a:solidFill>
                <a:sym typeface="Wingdings" pitchFamily="2" charset="2"/>
              </a:rPr>
              <a:t></a:t>
            </a:r>
            <a:r>
              <a:rPr lang="en-US" sz="2800" dirty="0">
                <a:solidFill>
                  <a:srgbClr val="0000FF"/>
                </a:solidFill>
              </a:rPr>
              <a:t> CD14 receptor </a:t>
            </a:r>
            <a:r>
              <a:rPr lang="en-US" sz="2800" dirty="0">
                <a:solidFill>
                  <a:srgbClr val="0000FF"/>
                </a:solidFill>
                <a:sym typeface="Wingdings" pitchFamily="2" charset="2"/>
              </a:rPr>
              <a:t> </a:t>
            </a:r>
            <a:r>
              <a:rPr lang="en-US" sz="2800" dirty="0">
                <a:solidFill>
                  <a:srgbClr val="0000FF"/>
                </a:solidFill>
              </a:rPr>
              <a:t>activates </a:t>
            </a:r>
            <a:r>
              <a:rPr lang="en-US" sz="2800" dirty="0" err="1">
                <a:solidFill>
                  <a:srgbClr val="0000FF"/>
                </a:solidFill>
              </a:rPr>
              <a:t>Monocytes</a:t>
            </a:r>
            <a:r>
              <a:rPr lang="en-US" sz="2800" dirty="0">
                <a:solidFill>
                  <a:srgbClr val="0000FF"/>
                </a:solidFill>
              </a:rPr>
              <a:t>, Macrophages, neutrophils </a:t>
            </a:r>
            <a:r>
              <a:rPr lang="en-US" sz="2800" dirty="0">
                <a:solidFill>
                  <a:srgbClr val="0000FF"/>
                </a:solidFill>
                <a:sym typeface="Wingdings" pitchFamily="2" charset="2"/>
              </a:rPr>
              <a:t> </a:t>
            </a:r>
            <a:r>
              <a:rPr lang="en-US" sz="2800" dirty="0">
                <a:solidFill>
                  <a:srgbClr val="0000FF"/>
                </a:solidFill>
              </a:rPr>
              <a:t>produce of TNF &amp; IL-1, induce production of other cytokines from endothelial cells (cytokine cascade), </a:t>
            </a:r>
            <a:r>
              <a:rPr lang="en-US" sz="2800" dirty="0"/>
              <a:t>which cause:</a:t>
            </a:r>
          </a:p>
          <a:p>
            <a:pPr lvl="1">
              <a:lnSpc>
                <a:spcPct val="150000"/>
              </a:lnSpc>
            </a:pPr>
            <a:r>
              <a:rPr lang="en-US" sz="2400" dirty="0"/>
              <a:t>Systemic </a:t>
            </a:r>
            <a:r>
              <a:rPr lang="en-US" sz="2400" dirty="0" err="1"/>
              <a:t>vasodilation</a:t>
            </a:r>
            <a:r>
              <a:rPr lang="en-US" sz="2400" dirty="0"/>
              <a:t> (Hypotension), </a:t>
            </a:r>
          </a:p>
          <a:p>
            <a:pPr lvl="1">
              <a:lnSpc>
                <a:spcPct val="150000"/>
              </a:lnSpc>
            </a:pPr>
            <a:r>
              <a:rPr lang="en-US" sz="2400" dirty="0"/>
              <a:t>Diminished Myocardial contractility, </a:t>
            </a:r>
          </a:p>
          <a:p>
            <a:pPr lvl="1">
              <a:lnSpc>
                <a:spcPct val="150000"/>
              </a:lnSpc>
            </a:pPr>
            <a:r>
              <a:rPr lang="en-US" sz="2400" dirty="0"/>
              <a:t>Widespread endothelial injury, </a:t>
            </a:r>
          </a:p>
          <a:p>
            <a:pPr lvl="1">
              <a:lnSpc>
                <a:spcPct val="150000"/>
              </a:lnSpc>
            </a:pPr>
            <a:r>
              <a:rPr lang="en-US" sz="2400" dirty="0"/>
              <a:t>Activation of coagulation system culminating in DIC.</a:t>
            </a:r>
          </a:p>
          <a:p>
            <a:pPr>
              <a:lnSpc>
                <a:spcPct val="150000"/>
              </a:lnSpc>
            </a:pPr>
            <a:endParaRPr lang="en-US" sz="2800" dirty="0"/>
          </a:p>
        </p:txBody>
      </p:sp>
    </p:spTree>
    <p:extLst>
      <p:ext uri="{BB962C8B-B14F-4D97-AF65-F5344CB8AC3E}">
        <p14:creationId xmlns:p14="http://schemas.microsoft.com/office/powerpoint/2010/main" val="15854755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687" y="77812"/>
            <a:ext cx="6767994" cy="6780189"/>
          </a:xfrm>
          <a:prstGeom prst="rect">
            <a:avLst/>
          </a:prstGeom>
        </p:spPr>
      </p:pic>
    </p:spTree>
    <p:extLst>
      <p:ext uri="{BB962C8B-B14F-4D97-AF65-F5344CB8AC3E}">
        <p14:creationId xmlns:p14="http://schemas.microsoft.com/office/powerpoint/2010/main" val="392420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endParaRPr lang="en-MY" dirty="0">
              <a:solidFill>
                <a:srgbClr val="FF0000"/>
              </a:solidFill>
            </a:endParaRPr>
          </a:p>
          <a:p>
            <a:pPr marL="502920" indent="-457200">
              <a:buFont typeface="+mj-lt"/>
              <a:buAutoNum type="arabicParenR"/>
            </a:pPr>
            <a:r>
              <a:rPr lang="en-MY" dirty="0">
                <a:solidFill>
                  <a:srgbClr val="FF0000"/>
                </a:solidFill>
              </a:rPr>
              <a:t>Non-progressive stage OR compensated stage, </a:t>
            </a:r>
          </a:p>
          <a:p>
            <a:pPr marL="502920" indent="-457200">
              <a:buFont typeface="+mj-lt"/>
              <a:buAutoNum type="arabicParenR"/>
            </a:pPr>
            <a:r>
              <a:rPr lang="en-MY" dirty="0">
                <a:solidFill>
                  <a:srgbClr val="FF0000"/>
                </a:solidFill>
              </a:rPr>
              <a:t>Progressive stage OR decompensated stage, and </a:t>
            </a:r>
          </a:p>
          <a:p>
            <a:pPr marL="502920" indent="-457200">
              <a:buFont typeface="+mj-lt"/>
              <a:buAutoNum type="arabicParenR"/>
            </a:pPr>
            <a:r>
              <a:rPr lang="en-MY" dirty="0">
                <a:solidFill>
                  <a:srgbClr val="FF0000"/>
                </a:solidFill>
              </a:rPr>
              <a:t>Irreversible stage OR </a:t>
            </a:r>
            <a:r>
              <a:rPr lang="en-MY" dirty="0" err="1">
                <a:solidFill>
                  <a:srgbClr val="FF0000"/>
                </a:solidFill>
              </a:rPr>
              <a:t>unresuscitatable</a:t>
            </a:r>
            <a:r>
              <a:rPr lang="en-MY" dirty="0">
                <a:solidFill>
                  <a:srgbClr val="FF0000"/>
                </a:solidFill>
              </a:rPr>
              <a:t> shock.</a:t>
            </a:r>
          </a:p>
          <a:p>
            <a:endParaRPr lang="en-MY" dirty="0">
              <a:solidFill>
                <a:srgbClr val="FF0000"/>
              </a:solidFill>
            </a:endParaRPr>
          </a:p>
        </p:txBody>
      </p:sp>
      <p:sp>
        <p:nvSpPr>
          <p:cNvPr id="3" name="Title 2"/>
          <p:cNvSpPr>
            <a:spLocks noGrp="1"/>
          </p:cNvSpPr>
          <p:nvPr>
            <p:ph type="title"/>
          </p:nvPr>
        </p:nvSpPr>
        <p:spPr/>
        <p:txBody>
          <a:bodyPr/>
          <a:lstStyle/>
          <a:p>
            <a:pPr algn="l"/>
            <a:r>
              <a:rPr lang="en-US" dirty="0"/>
              <a:t>Stages of shock</a:t>
            </a:r>
            <a:endParaRPr lang="en-MY" dirty="0"/>
          </a:p>
        </p:txBody>
      </p:sp>
    </p:spTree>
    <p:extLst>
      <p:ext uri="{BB962C8B-B14F-4D97-AF65-F5344CB8AC3E}">
        <p14:creationId xmlns:p14="http://schemas.microsoft.com/office/powerpoint/2010/main" val="70853449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869" y="221091"/>
            <a:ext cx="6447501" cy="1320800"/>
          </a:xfrm>
        </p:spPr>
        <p:txBody>
          <a:bodyPr/>
          <a:lstStyle/>
          <a:p>
            <a:r>
              <a:rPr lang="en-US" dirty="0"/>
              <a:t>3 phases</a:t>
            </a:r>
          </a:p>
        </p:txBody>
      </p:sp>
      <p:sp>
        <p:nvSpPr>
          <p:cNvPr id="3" name="Content Placeholder 2"/>
          <p:cNvSpPr>
            <a:spLocks noGrp="1"/>
          </p:cNvSpPr>
          <p:nvPr>
            <p:ph idx="1"/>
          </p:nvPr>
        </p:nvSpPr>
        <p:spPr>
          <a:xfrm>
            <a:off x="508001" y="1450907"/>
            <a:ext cx="7844429" cy="3880773"/>
          </a:xfrm>
        </p:spPr>
        <p:txBody>
          <a:bodyPr>
            <a:noAutofit/>
          </a:bodyPr>
          <a:lstStyle/>
          <a:p>
            <a:pPr>
              <a:lnSpc>
                <a:spcPct val="200000"/>
              </a:lnSpc>
            </a:pPr>
            <a:r>
              <a:rPr lang="en-US" sz="2400" dirty="0"/>
              <a:t>Initial </a:t>
            </a:r>
            <a:r>
              <a:rPr lang="en-US" sz="2400" dirty="0">
                <a:sym typeface="Wingdings" panose="05000000000000000000" pitchFamily="2" charset="2"/>
              </a:rPr>
              <a:t> extensive VASODILATION relative </a:t>
            </a:r>
            <a:r>
              <a:rPr lang="en-US" sz="2400" dirty="0" err="1">
                <a:sym typeface="Wingdings" panose="05000000000000000000" pitchFamily="2" charset="2"/>
              </a:rPr>
              <a:t>hypovolaemia</a:t>
            </a:r>
            <a:endParaRPr lang="en-US" sz="2400" dirty="0">
              <a:sym typeface="Wingdings" panose="05000000000000000000" pitchFamily="2" charset="2"/>
            </a:endParaRPr>
          </a:p>
          <a:p>
            <a:pPr>
              <a:lnSpc>
                <a:spcPct val="200000"/>
              </a:lnSpc>
            </a:pPr>
            <a:r>
              <a:rPr lang="en-US" sz="2400" dirty="0">
                <a:sym typeface="Wingdings" panose="05000000000000000000" pitchFamily="2" charset="2"/>
              </a:rPr>
              <a:t>2</a:t>
            </a:r>
            <a:r>
              <a:rPr lang="en-US" sz="2400" baseline="30000" dirty="0">
                <a:sym typeface="Wingdings" panose="05000000000000000000" pitchFamily="2" charset="2"/>
              </a:rPr>
              <a:t>nd</a:t>
            </a:r>
            <a:r>
              <a:rPr lang="en-US" sz="2400" dirty="0">
                <a:sym typeface="Wingdings" panose="05000000000000000000" pitchFamily="2" charset="2"/>
              </a:rPr>
              <a:t>  </a:t>
            </a:r>
            <a:r>
              <a:rPr lang="en-US" sz="2400" i="1" dirty="0">
                <a:solidFill>
                  <a:schemeClr val="accent2"/>
                </a:solidFill>
                <a:effectLst>
                  <a:outerShdw blurRad="38100" dist="38100" dir="2700000" algn="tl">
                    <a:srgbClr val="000000">
                      <a:alpha val="43137"/>
                    </a:srgbClr>
                  </a:outerShdw>
                </a:effectLst>
                <a:sym typeface="Wingdings" panose="05000000000000000000" pitchFamily="2" charset="2"/>
              </a:rPr>
              <a:t>widespread endothelial DAMAGE </a:t>
            </a:r>
            <a:r>
              <a:rPr lang="en-US" sz="2400" dirty="0">
                <a:sym typeface="Wingdings" panose="05000000000000000000" pitchFamily="2" charset="2"/>
              </a:rPr>
              <a:t> INCREASED capillary permeability + massive fluid leakage into interstitial space -------- clinically manifest as INADEQUATE BLOOD PRESSURE in presence of N / Increased CO</a:t>
            </a:r>
          </a:p>
          <a:p>
            <a:pPr>
              <a:lnSpc>
                <a:spcPct val="200000"/>
              </a:lnSpc>
            </a:pPr>
            <a:r>
              <a:rPr lang="en-US" sz="2400" dirty="0">
                <a:sym typeface="Wingdings" panose="05000000000000000000" pitchFamily="2" charset="2"/>
              </a:rPr>
              <a:t>3</a:t>
            </a:r>
            <a:r>
              <a:rPr lang="en-US" sz="2400" baseline="30000" dirty="0">
                <a:sym typeface="Wingdings" panose="05000000000000000000" pitchFamily="2" charset="2"/>
              </a:rPr>
              <a:t>rd</a:t>
            </a:r>
            <a:r>
              <a:rPr lang="en-US" sz="2400" dirty="0">
                <a:sym typeface="Wingdings" panose="05000000000000000000" pitchFamily="2" charset="2"/>
              </a:rPr>
              <a:t> depression of Myocardial contractility </a:t>
            </a:r>
            <a:endParaRPr lang="en-US" sz="2400" dirty="0"/>
          </a:p>
        </p:txBody>
      </p:sp>
    </p:spTree>
    <p:extLst>
      <p:ext uri="{BB962C8B-B14F-4D97-AF65-F5344CB8AC3E}">
        <p14:creationId xmlns:p14="http://schemas.microsoft.com/office/powerpoint/2010/main" val="11495239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3" cstate="print"/>
          <a:srcRect l="16375" t="6270" r="19108" b="7095"/>
          <a:stretch/>
        </p:blipFill>
        <p:spPr>
          <a:xfrm>
            <a:off x="829597" y="0"/>
            <a:ext cx="6812882" cy="6858000"/>
          </a:xfrm>
          <a:prstGeom prst="rect">
            <a:avLst/>
          </a:prstGeom>
        </p:spPr>
      </p:pic>
    </p:spTree>
    <p:extLst>
      <p:ext uri="{BB962C8B-B14F-4D97-AF65-F5344CB8AC3E}">
        <p14:creationId xmlns:p14="http://schemas.microsoft.com/office/powerpoint/2010/main" val="238952031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1" y="0"/>
            <a:ext cx="6447501" cy="1320800"/>
          </a:xfrm>
        </p:spPr>
        <p:txBody>
          <a:bodyPr/>
          <a:lstStyle/>
          <a:p>
            <a:r>
              <a:rPr lang="en-US" dirty="0"/>
              <a:t>Clinical manifestations:</a:t>
            </a:r>
          </a:p>
        </p:txBody>
      </p:sp>
      <p:sp>
        <p:nvSpPr>
          <p:cNvPr id="3" name="Content Placeholder 2"/>
          <p:cNvSpPr>
            <a:spLocks noGrp="1"/>
          </p:cNvSpPr>
          <p:nvPr>
            <p:ph idx="1"/>
          </p:nvPr>
        </p:nvSpPr>
        <p:spPr>
          <a:xfrm>
            <a:off x="121674" y="1320800"/>
            <a:ext cx="9022326" cy="5537200"/>
          </a:xfrm>
        </p:spPr>
        <p:txBody>
          <a:bodyPr>
            <a:noAutofit/>
          </a:bodyPr>
          <a:lstStyle/>
          <a:p>
            <a:r>
              <a:rPr lang="en-US" sz="2000" dirty="0"/>
              <a:t>Hyperthermia or hypothermia(cold sepsis)</a:t>
            </a:r>
          </a:p>
          <a:p>
            <a:r>
              <a:rPr lang="en-US" sz="2000" dirty="0"/>
              <a:t>Tachycardia</a:t>
            </a:r>
          </a:p>
          <a:p>
            <a:r>
              <a:rPr lang="en-US" sz="2000" dirty="0"/>
              <a:t>Wide pulse pressure</a:t>
            </a:r>
          </a:p>
          <a:p>
            <a:r>
              <a:rPr lang="en-US" sz="2000" dirty="0"/>
              <a:t>Low blood pressure (SBP&lt;90)</a:t>
            </a:r>
          </a:p>
          <a:p>
            <a:r>
              <a:rPr lang="en-US" sz="2000" dirty="0"/>
              <a:t>Mental status changes</a:t>
            </a:r>
          </a:p>
          <a:p>
            <a:r>
              <a:rPr lang="en-US" sz="2000" dirty="0"/>
              <a:t>Beware of compensated shock!---------</a:t>
            </a:r>
            <a:r>
              <a:rPr lang="en-US" sz="2000" dirty="0">
                <a:sym typeface="Wingdings" panose="05000000000000000000" pitchFamily="2" charset="2"/>
              </a:rPr>
              <a:t></a:t>
            </a:r>
            <a:r>
              <a:rPr lang="en-US" sz="2000" dirty="0"/>
              <a:t>Blood pressure may be “normal”</a:t>
            </a:r>
          </a:p>
          <a:p>
            <a:endParaRPr lang="en-US" sz="2000" dirty="0"/>
          </a:p>
          <a:p>
            <a:pPr>
              <a:lnSpc>
                <a:spcPct val="150000"/>
              </a:lnSpc>
            </a:pPr>
            <a:r>
              <a:rPr lang="en-US" sz="2000" dirty="0"/>
              <a:t>Initial responses should include obtaining cultures of blood and other body fluids, empiric administration of broad-spectrum antibiotics, determination of serum lactate as a marker of </a:t>
            </a:r>
            <a:r>
              <a:rPr lang="en-US" sz="2000" dirty="0" err="1"/>
              <a:t>hypoperfusion</a:t>
            </a:r>
            <a:r>
              <a:rPr lang="en-US" sz="2000" dirty="0"/>
              <a:t>, and use of intravenous fluid and vasopressor therapy for patients with sustained hypotension.</a:t>
            </a:r>
          </a:p>
        </p:txBody>
      </p:sp>
      <p:sp>
        <p:nvSpPr>
          <p:cNvPr id="4" name="Rectangle 3"/>
          <p:cNvSpPr/>
          <p:nvPr/>
        </p:nvSpPr>
        <p:spPr>
          <a:xfrm>
            <a:off x="4200098" y="1809298"/>
            <a:ext cx="4572000" cy="646331"/>
          </a:xfrm>
          <a:prstGeom prst="rect">
            <a:avLst/>
          </a:prstGeom>
        </p:spPr>
        <p:txBody>
          <a:bodyPr>
            <a:spAutoFit/>
          </a:bodyPr>
          <a:lstStyle/>
          <a:p>
            <a:pPr>
              <a:buNone/>
              <a:defRPr/>
            </a:pPr>
            <a:r>
              <a:rPr lang="en-US" dirty="0">
                <a:solidFill>
                  <a:srgbClr val="0000FF"/>
                </a:solidFill>
              </a:rPr>
              <a:t>(In Septic shock the due to vasodilation skin may feel warm and flushed).</a:t>
            </a:r>
          </a:p>
        </p:txBody>
      </p:sp>
    </p:spTree>
    <p:extLst>
      <p:ext uri="{BB962C8B-B14F-4D97-AF65-F5344CB8AC3E}">
        <p14:creationId xmlns:p14="http://schemas.microsoft.com/office/powerpoint/2010/main" val="37261193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216659" y="235424"/>
            <a:ext cx="6172200" cy="1143000"/>
          </a:xfrm>
        </p:spPr>
        <p:txBody>
          <a:bodyPr/>
          <a:lstStyle/>
          <a:p>
            <a:r>
              <a:rPr lang="en-US" altLang="en-US" dirty="0"/>
              <a:t>Treatment of Septic Shock</a:t>
            </a:r>
          </a:p>
        </p:txBody>
      </p:sp>
      <p:sp>
        <p:nvSpPr>
          <p:cNvPr id="32770" name="Content Placeholder 2"/>
          <p:cNvSpPr>
            <a:spLocks noGrp="1"/>
          </p:cNvSpPr>
          <p:nvPr>
            <p:ph idx="1"/>
          </p:nvPr>
        </p:nvSpPr>
        <p:spPr>
          <a:xfrm>
            <a:off x="440140" y="1190769"/>
            <a:ext cx="8270543" cy="5667231"/>
          </a:xfrm>
        </p:spPr>
        <p:txBody>
          <a:bodyPr>
            <a:noAutofit/>
          </a:bodyPr>
          <a:lstStyle/>
          <a:p>
            <a:r>
              <a:rPr lang="en-US" altLang="en-US" sz="2400" dirty="0"/>
              <a:t>Removal of septic </a:t>
            </a:r>
            <a:r>
              <a:rPr lang="en-US" altLang="en-US" sz="2400" dirty="0" err="1"/>
              <a:t>focus</a:t>
            </a:r>
            <a:r>
              <a:rPr lang="en-US" altLang="en-US" sz="2400" dirty="0" err="1">
                <a:sym typeface="Wingdings" panose="05000000000000000000" pitchFamily="2" charset="2"/>
              </a:rPr>
              <a:t>resection</a:t>
            </a:r>
            <a:r>
              <a:rPr lang="en-US" altLang="en-US" sz="2400" dirty="0">
                <a:sym typeface="Wingdings" panose="05000000000000000000" pitchFamily="2" charset="2"/>
              </a:rPr>
              <a:t> of gangrenous </a:t>
            </a:r>
            <a:r>
              <a:rPr lang="en-US" altLang="en-US" sz="2400" dirty="0" err="1">
                <a:sym typeface="Wingdings" panose="05000000000000000000" pitchFamily="2" charset="2"/>
              </a:rPr>
              <a:t>bowels,closure</a:t>
            </a:r>
            <a:r>
              <a:rPr lang="en-US" altLang="en-US" sz="2400" dirty="0">
                <a:sym typeface="Wingdings" panose="05000000000000000000" pitchFamily="2" charset="2"/>
              </a:rPr>
              <a:t> of </a:t>
            </a:r>
            <a:r>
              <a:rPr lang="en-US" altLang="en-US" sz="2400" dirty="0" err="1">
                <a:sym typeface="Wingdings" panose="05000000000000000000" pitchFamily="2" charset="2"/>
              </a:rPr>
              <a:t>perforation,appendicectomy</a:t>
            </a:r>
            <a:r>
              <a:rPr lang="en-US" altLang="en-US" sz="2400" dirty="0">
                <a:sym typeface="Wingdings" panose="05000000000000000000" pitchFamily="2" charset="2"/>
              </a:rPr>
              <a:t>)</a:t>
            </a:r>
            <a:endParaRPr lang="en-US" altLang="en-US" sz="2400" dirty="0"/>
          </a:p>
          <a:p>
            <a:r>
              <a:rPr lang="en-US" altLang="en-US" sz="2400" dirty="0" err="1"/>
              <a:t>Early</a:t>
            </a:r>
            <a:r>
              <a:rPr lang="en-US" altLang="en-US" sz="2400" dirty="0" err="1">
                <a:sym typeface="Wingdings" panose="05000000000000000000" pitchFamily="2" charset="2"/>
              </a:rPr>
              <a:t>empiricial</a:t>
            </a:r>
            <a:r>
              <a:rPr lang="en-US" altLang="en-US" sz="2400" dirty="0">
                <a:sym typeface="Wingdings" panose="05000000000000000000" pitchFamily="2" charset="2"/>
              </a:rPr>
              <a:t> </a:t>
            </a:r>
            <a:r>
              <a:rPr lang="en-US" altLang="en-US" sz="2400" dirty="0"/>
              <a:t>Antibiotics(unless u remove the septic focus by surgical drainage of pus or resection of </a:t>
            </a:r>
            <a:r>
              <a:rPr lang="en-US" altLang="en-US" sz="2400" dirty="0" err="1"/>
              <a:t>gangrene,septic</a:t>
            </a:r>
            <a:r>
              <a:rPr lang="en-US" altLang="en-US" sz="2400" dirty="0"/>
              <a:t> shock patient do not improve)</a:t>
            </a:r>
          </a:p>
          <a:p>
            <a:r>
              <a:rPr lang="en-US" altLang="en-US" sz="2400" dirty="0"/>
              <a:t>Fluid therapy: Restoration of IV filling pressure must be done using crystalloid(isotonic saline/Ringer’s lactate) , colloids(restore IV volume faster and remain longer in central circulation</a:t>
            </a:r>
          </a:p>
          <a:p>
            <a:r>
              <a:rPr lang="en-US" altLang="en-US" sz="2400" dirty="0"/>
              <a:t>Vasoactive </a:t>
            </a:r>
            <a:r>
              <a:rPr lang="en-US" altLang="en-US" sz="2400" dirty="0" err="1"/>
              <a:t>agent</a:t>
            </a:r>
            <a:r>
              <a:rPr lang="en-US" altLang="en-US" sz="2400" dirty="0" err="1">
                <a:sym typeface="Wingdings" panose="05000000000000000000" pitchFamily="2" charset="2"/>
              </a:rPr>
              <a:t>NEvasoconstriction</a:t>
            </a:r>
            <a:r>
              <a:rPr lang="en-US" altLang="en-US" sz="2400" dirty="0">
                <a:sym typeface="Wingdings" panose="05000000000000000000" pitchFamily="2" charset="2"/>
              </a:rPr>
              <a:t> and raise in systemic VR to normal</a:t>
            </a:r>
          </a:p>
          <a:p>
            <a:r>
              <a:rPr lang="en-US" altLang="en-US" sz="2400" dirty="0" err="1">
                <a:sym typeface="Wingdings" panose="05000000000000000000" pitchFamily="2" charset="2"/>
              </a:rPr>
              <a:t>Dopamine,dobutamine</a:t>
            </a:r>
            <a:r>
              <a:rPr lang="en-US" altLang="en-US" sz="2400" dirty="0">
                <a:sym typeface="Wingdings" panose="05000000000000000000" pitchFamily="2" charset="2"/>
              </a:rPr>
              <a:t>/A</a:t>
            </a:r>
          </a:p>
          <a:p>
            <a:r>
              <a:rPr lang="en-US" altLang="en-US" sz="2400" dirty="0">
                <a:sym typeface="Wingdings" panose="05000000000000000000" pitchFamily="2" charset="2"/>
              </a:rPr>
              <a:t>Vasopressin infusion useful in patients </a:t>
            </a:r>
            <a:r>
              <a:rPr lang="en-US" altLang="en-US" sz="2400" dirty="0" err="1">
                <a:sym typeface="Wingdings" panose="05000000000000000000" pitchFamily="2" charset="2"/>
              </a:rPr>
              <a:t>wif</a:t>
            </a:r>
            <a:r>
              <a:rPr lang="en-US" altLang="en-US" sz="2400" dirty="0">
                <a:sym typeface="Wingdings" panose="05000000000000000000" pitchFamily="2" charset="2"/>
              </a:rPr>
              <a:t> refractory shock.</a:t>
            </a:r>
          </a:p>
        </p:txBody>
      </p:sp>
    </p:spTree>
    <p:extLst>
      <p:ext uri="{BB962C8B-B14F-4D97-AF65-F5344CB8AC3E}">
        <p14:creationId xmlns:p14="http://schemas.microsoft.com/office/powerpoint/2010/main" val="3366703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063" y="58992"/>
            <a:ext cx="6447501" cy="1320800"/>
          </a:xfrm>
        </p:spPr>
        <p:txBody>
          <a:bodyPr>
            <a:normAutofit fontScale="90000"/>
          </a:bodyPr>
          <a:lstStyle/>
          <a:p>
            <a:r>
              <a:rPr lang="en-US" b="1" dirty="0">
                <a:latin typeface="+mn-lt"/>
                <a:cs typeface="Andalus" pitchFamily="18" charset="-78"/>
              </a:rPr>
              <a:t>Complications</a:t>
            </a:r>
            <a:br>
              <a:rPr lang="en-MY" dirty="0">
                <a:solidFill>
                  <a:srgbClr val="C00000"/>
                </a:solidFill>
                <a:effectLst>
                  <a:outerShdw blurRad="38100" dist="38100" dir="2700000" algn="tl">
                    <a:srgbClr val="000000">
                      <a:alpha val="43137"/>
                    </a:srgbClr>
                  </a:outerShdw>
                </a:effectLst>
                <a:latin typeface="+mn-lt"/>
                <a:cs typeface="Andalus" pitchFamily="18" charset="-78"/>
              </a:rPr>
            </a:br>
            <a:endParaRPr lang="en-US" dirty="0">
              <a:latin typeface="+mn-lt"/>
            </a:endParaRPr>
          </a:p>
        </p:txBody>
      </p:sp>
      <p:sp>
        <p:nvSpPr>
          <p:cNvPr id="3" name="Content Placeholder 2"/>
          <p:cNvSpPr>
            <a:spLocks noGrp="1"/>
          </p:cNvSpPr>
          <p:nvPr>
            <p:ph idx="1"/>
          </p:nvPr>
        </p:nvSpPr>
        <p:spPr>
          <a:xfrm>
            <a:off x="385337" y="886542"/>
            <a:ext cx="9044447" cy="5257102"/>
          </a:xfrm>
        </p:spPr>
        <p:txBody>
          <a:bodyPr>
            <a:noAutofit/>
          </a:bodyPr>
          <a:lstStyle/>
          <a:p>
            <a:pPr marL="365760" indent="-365760">
              <a:spcAft>
                <a:spcPts val="600"/>
              </a:spcAft>
              <a:buClr>
                <a:srgbClr val="C00000"/>
              </a:buClr>
              <a:buFont typeface="Symbol" panose="05050102010706020507" pitchFamily="18" charset="2"/>
              <a:buChar char="·"/>
            </a:pPr>
            <a:r>
              <a:rPr lang="en-US" dirty="0" err="1">
                <a:solidFill>
                  <a:srgbClr val="C00000"/>
                </a:solidFill>
              </a:rPr>
              <a:t>Unresuscitatable</a:t>
            </a:r>
            <a:r>
              <a:rPr lang="en-US" dirty="0">
                <a:solidFill>
                  <a:srgbClr val="C00000"/>
                </a:solidFill>
              </a:rPr>
              <a:t> shock </a:t>
            </a:r>
          </a:p>
          <a:p>
            <a:pPr marL="365760" indent="-365760">
              <a:spcAft>
                <a:spcPts val="600"/>
              </a:spcAft>
              <a:buClr>
                <a:srgbClr val="C00000"/>
              </a:buClr>
              <a:buFont typeface="Symbol" panose="05050102010706020507" pitchFamily="18" charset="2"/>
              <a:buChar char="·"/>
            </a:pPr>
            <a:r>
              <a:rPr lang="en-US" dirty="0">
                <a:solidFill>
                  <a:srgbClr val="C00000"/>
                </a:solidFill>
              </a:rPr>
              <a:t>Multiple organ failure:</a:t>
            </a:r>
          </a:p>
          <a:p>
            <a:pPr marL="365760" indent="-365760">
              <a:spcAft>
                <a:spcPts val="600"/>
              </a:spcAft>
              <a:buClr>
                <a:srgbClr val="C00000"/>
              </a:buClr>
              <a:buFontTx/>
              <a:buChar char="-"/>
            </a:pPr>
            <a:r>
              <a:rPr lang="en-US" dirty="0"/>
              <a:t>lung: ARDS</a:t>
            </a:r>
          </a:p>
          <a:p>
            <a:pPr>
              <a:buFontTx/>
              <a:buChar char="-"/>
            </a:pPr>
            <a:r>
              <a:rPr lang="en-US" dirty="0"/>
              <a:t>Kidney: Renal failure</a:t>
            </a:r>
          </a:p>
          <a:p>
            <a:pPr>
              <a:buFontTx/>
              <a:buChar char="-"/>
            </a:pPr>
            <a:r>
              <a:rPr lang="en-US" dirty="0"/>
              <a:t>Clotting: </a:t>
            </a:r>
            <a:r>
              <a:rPr lang="en-US" dirty="0" err="1"/>
              <a:t>coagulopathy</a:t>
            </a:r>
            <a:endParaRPr lang="en-US" dirty="0"/>
          </a:p>
          <a:p>
            <a:pPr>
              <a:buFontTx/>
              <a:buChar char="-"/>
            </a:pPr>
            <a:r>
              <a:rPr lang="en-US" dirty="0"/>
              <a:t>Cardiac: Cardiovascular failure</a:t>
            </a:r>
          </a:p>
          <a:p>
            <a:pPr marL="365760" indent="-365760">
              <a:spcAft>
                <a:spcPts val="600"/>
              </a:spcAft>
              <a:buClr>
                <a:srgbClr val="C00000"/>
              </a:buClr>
              <a:buFontTx/>
              <a:buChar char="-"/>
            </a:pPr>
            <a:endParaRPr lang="en-US" dirty="0">
              <a:solidFill>
                <a:srgbClr val="9900CC"/>
              </a:solidFill>
            </a:endParaRPr>
          </a:p>
        </p:txBody>
      </p:sp>
    </p:spTree>
    <p:extLst>
      <p:ext uri="{BB962C8B-B14F-4D97-AF65-F5344CB8AC3E}">
        <p14:creationId xmlns:p14="http://schemas.microsoft.com/office/powerpoint/2010/main" val="167275734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428604"/>
            <a:ext cx="8572560" cy="5697559"/>
          </a:xfrm>
        </p:spPr>
        <p:txBody>
          <a:bodyPr>
            <a:normAutofit lnSpcReduction="10000"/>
          </a:bodyPr>
          <a:lstStyle/>
          <a:p>
            <a:r>
              <a:rPr lang="en-US" dirty="0" err="1"/>
              <a:t>Pulm</a:t>
            </a:r>
            <a:r>
              <a:rPr lang="en-US" dirty="0"/>
              <a:t> failure </a:t>
            </a:r>
            <a:r>
              <a:rPr lang="en-US" dirty="0">
                <a:sym typeface="Wingdings" panose="05000000000000000000" pitchFamily="2" charset="2"/>
              </a:rPr>
              <a:t> ARDS cerebral hypoxia confusion and eventually COMA</a:t>
            </a:r>
          </a:p>
          <a:p>
            <a:r>
              <a:rPr lang="en-US" dirty="0">
                <a:sym typeface="Wingdings" panose="05000000000000000000" pitchFamily="2" charset="2"/>
              </a:rPr>
              <a:t>Inadequate renal perfusion cause </a:t>
            </a:r>
            <a:r>
              <a:rPr lang="en-US" dirty="0" err="1">
                <a:sym typeface="Wingdings" panose="05000000000000000000" pitchFamily="2" charset="2"/>
              </a:rPr>
              <a:t>oliguriax</a:t>
            </a:r>
            <a:r>
              <a:rPr lang="en-US" dirty="0">
                <a:sym typeface="Wingdings" panose="05000000000000000000" pitchFamily="2" charset="2"/>
              </a:rPr>
              <a:t> </a:t>
            </a:r>
            <a:r>
              <a:rPr lang="en-US" dirty="0" err="1">
                <a:sym typeface="Wingdings" panose="05000000000000000000" pitchFamily="2" charset="2"/>
              </a:rPr>
              <a:t>correctAcute</a:t>
            </a:r>
            <a:r>
              <a:rPr lang="en-US" dirty="0">
                <a:sym typeface="Wingdings" panose="05000000000000000000" pitchFamily="2" charset="2"/>
              </a:rPr>
              <a:t> tubular necrosis and renal failure</a:t>
            </a:r>
          </a:p>
          <a:p>
            <a:r>
              <a:rPr lang="en-US" dirty="0">
                <a:sym typeface="Wingdings" panose="05000000000000000000" pitchFamily="2" charset="2"/>
              </a:rPr>
              <a:t>Cerebral </a:t>
            </a:r>
            <a:r>
              <a:rPr lang="en-US" dirty="0" err="1">
                <a:sym typeface="Wingdings" panose="05000000000000000000" pitchFamily="2" charset="2"/>
              </a:rPr>
              <a:t>ischaemia</a:t>
            </a:r>
            <a:r>
              <a:rPr lang="en-US" dirty="0">
                <a:sym typeface="Wingdings" panose="05000000000000000000" pitchFamily="2" charset="2"/>
              </a:rPr>
              <a:t> cause confusion and shock </a:t>
            </a:r>
            <a:r>
              <a:rPr lang="en-US" dirty="0" err="1">
                <a:sym typeface="Wingdings" panose="05000000000000000000" pitchFamily="2" charset="2"/>
              </a:rPr>
              <a:t>persists,reduced</a:t>
            </a:r>
            <a:r>
              <a:rPr lang="en-US" dirty="0">
                <a:sym typeface="Wingdings" panose="05000000000000000000" pitchFamily="2" charset="2"/>
              </a:rPr>
              <a:t> coronary flow and heart failure cause death</a:t>
            </a:r>
          </a:p>
          <a:p>
            <a:r>
              <a:rPr lang="en-US" dirty="0">
                <a:sym typeface="Wingdings" panose="05000000000000000000" pitchFamily="2" charset="2"/>
              </a:rPr>
              <a:t>In septic </a:t>
            </a:r>
            <a:r>
              <a:rPr lang="en-US" dirty="0" err="1">
                <a:sym typeface="Wingdings" panose="05000000000000000000" pitchFamily="2" charset="2"/>
              </a:rPr>
              <a:t>shockorgan</a:t>
            </a:r>
            <a:r>
              <a:rPr lang="en-US" dirty="0">
                <a:sym typeface="Wingdings" panose="05000000000000000000" pitchFamily="2" charset="2"/>
              </a:rPr>
              <a:t> damage is exacerbated by intense inflammatory burst and deterioration is inevitable unless source of infection is eliminated.</a:t>
            </a:r>
          </a:p>
          <a:p>
            <a:endParaRPr lang="en-MY"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5794"/>
            <a:ext cx="8229600" cy="5340369"/>
          </a:xfrm>
        </p:spPr>
        <p:txBody>
          <a:bodyPr/>
          <a:lstStyle/>
          <a:p>
            <a:pPr marL="365760" indent="-365760">
              <a:spcAft>
                <a:spcPts val="600"/>
              </a:spcAft>
              <a:buClr>
                <a:srgbClr val="C00000"/>
              </a:buClr>
              <a:buFont typeface="Symbol" panose="05050102010706020507" pitchFamily="18" charset="2"/>
              <a:buChar char="·"/>
            </a:pPr>
            <a:r>
              <a:rPr lang="en-US" dirty="0"/>
              <a:t>The acute response to sepsis is also characterized by the </a:t>
            </a:r>
            <a:r>
              <a:rPr lang="en-US" dirty="0">
                <a:solidFill>
                  <a:srgbClr val="CC0099"/>
                </a:solidFill>
              </a:rPr>
              <a:t>release of </a:t>
            </a:r>
            <a:r>
              <a:rPr lang="en-US" dirty="0" err="1">
                <a:solidFill>
                  <a:srgbClr val="CC0099"/>
                </a:solidFill>
              </a:rPr>
              <a:t>adrenocorticotropic</a:t>
            </a:r>
            <a:r>
              <a:rPr lang="en-US" dirty="0">
                <a:solidFill>
                  <a:srgbClr val="CC0099"/>
                </a:solidFill>
              </a:rPr>
              <a:t> hormone (ACTH), </a:t>
            </a:r>
            <a:r>
              <a:rPr lang="en-US" dirty="0" err="1">
                <a:solidFill>
                  <a:srgbClr val="CC0099"/>
                </a:solidFill>
              </a:rPr>
              <a:t>cortisol</a:t>
            </a:r>
            <a:r>
              <a:rPr lang="en-US" dirty="0">
                <a:solidFill>
                  <a:srgbClr val="CC0099"/>
                </a:solidFill>
              </a:rPr>
              <a:t>, adrenaline, &amp; noradrenalin, vasopressin, glucagon, &amp; growth hormone.</a:t>
            </a:r>
          </a:p>
          <a:p>
            <a:pPr marL="365760" indent="-365760">
              <a:spcAft>
                <a:spcPts val="600"/>
              </a:spcAft>
              <a:buClr>
                <a:srgbClr val="C00000"/>
              </a:buClr>
              <a:buFont typeface="Symbol" panose="05050102010706020507" pitchFamily="18" charset="2"/>
              <a:buChar char="·"/>
            </a:pPr>
            <a:r>
              <a:rPr lang="en-US" dirty="0"/>
              <a:t>The net result is shutdown of noncritical systems and an overall catabolic state. </a:t>
            </a:r>
          </a:p>
          <a:p>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1" y="229156"/>
            <a:ext cx="4557251" cy="6628844"/>
          </a:xfrm>
          <a:prstGeom prst="rect">
            <a:avLst/>
          </a:prstGeom>
          <a:noFill/>
          <a:ln w="9525" cmpd="thinThick">
            <a:noFill/>
            <a:prstDash val="dash"/>
            <a:miter lim="800000"/>
          </a:ln>
        </p:spPr>
        <p:txBody>
          <a:bodyPr vert="horz" lIns="91440" tIns="45720" rIns="91440" bIns="45720" rtlCol="0" anchor="t"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65760" indent="-365760">
              <a:spcAft>
                <a:spcPts val="600"/>
              </a:spcAft>
              <a:buClr>
                <a:srgbClr val="C00000"/>
              </a:buClr>
              <a:buFont typeface="Symbol" panose="05050102010706020507" pitchFamily="18" charset="2"/>
              <a:buChar char="·"/>
            </a:pPr>
            <a:r>
              <a:rPr lang="en-US" sz="2400" b="1" dirty="0">
                <a:solidFill>
                  <a:srgbClr val="C00000"/>
                </a:solidFill>
              </a:rPr>
              <a:t>Anti-inflammatory factors </a:t>
            </a:r>
            <a:r>
              <a:rPr lang="en-US" sz="2400" dirty="0">
                <a:solidFill>
                  <a:schemeClr val="tx1"/>
                </a:solidFill>
              </a:rPr>
              <a:t>also play an important role in giving rise to the </a:t>
            </a:r>
            <a:r>
              <a:rPr lang="en-US" sz="2400" b="1" dirty="0">
                <a:solidFill>
                  <a:srgbClr val="FF0066"/>
                </a:solidFill>
              </a:rPr>
              <a:t>compensated anti-inflammatory response syndrome (CARS),</a:t>
            </a:r>
            <a:r>
              <a:rPr lang="en-US" sz="2400" dirty="0">
                <a:solidFill>
                  <a:srgbClr val="FF0066"/>
                </a:solidFill>
              </a:rPr>
              <a:t> </a:t>
            </a:r>
            <a:r>
              <a:rPr lang="en-US" sz="2400" dirty="0">
                <a:solidFill>
                  <a:schemeClr val="tx1"/>
                </a:solidFill>
              </a:rPr>
              <a:t>in which </a:t>
            </a:r>
            <a:r>
              <a:rPr lang="en-US" sz="2400" b="1" dirty="0">
                <a:solidFill>
                  <a:schemeClr val="tx1"/>
                </a:solidFill>
                <a:effectLst>
                  <a:outerShdw blurRad="38100" dist="38100" dir="2700000" algn="tl">
                    <a:srgbClr val="000000">
                      <a:alpha val="43137"/>
                    </a:srgbClr>
                  </a:outerShdw>
                </a:effectLst>
              </a:rPr>
              <a:t>paralysis of the immune system leads to a poor outcome</a:t>
            </a:r>
            <a:r>
              <a:rPr lang="en-US" sz="2400" dirty="0">
                <a:solidFill>
                  <a:schemeClr val="tx1"/>
                </a:solidFill>
              </a:rPr>
              <a:t>.</a:t>
            </a:r>
          </a:p>
          <a:p>
            <a:pPr marL="365760" indent="-365760">
              <a:spcAft>
                <a:spcPts val="600"/>
              </a:spcAft>
              <a:buClr>
                <a:srgbClr val="C00000"/>
              </a:buClr>
              <a:buFont typeface="Symbol" panose="05050102010706020507" pitchFamily="18" charset="2"/>
              <a:buChar char="·"/>
            </a:pPr>
            <a:r>
              <a:rPr lang="en-US" sz="2400" dirty="0">
                <a:solidFill>
                  <a:schemeClr val="tx1"/>
                </a:solidFill>
              </a:rPr>
              <a:t>Patients with sepsis who cycles between SIRS and CARS are susceptible to increased mortality.</a:t>
            </a:r>
          </a:p>
          <a:p>
            <a:pPr marL="365760" indent="-365760">
              <a:spcAft>
                <a:spcPts val="600"/>
              </a:spcAft>
              <a:buClr>
                <a:srgbClr val="C00000"/>
              </a:buClr>
              <a:buFont typeface="Symbol" panose="05050102010706020507" pitchFamily="18" charset="2"/>
              <a:buChar char="·"/>
            </a:pPr>
            <a:r>
              <a:rPr lang="en-US" sz="2400" dirty="0">
                <a:solidFill>
                  <a:schemeClr val="tx1"/>
                </a:solidFill>
              </a:rPr>
              <a:t>Persons with a heterogeneous response are said to have a </a:t>
            </a:r>
            <a:r>
              <a:rPr lang="en-US" sz="2400" b="1" dirty="0">
                <a:solidFill>
                  <a:srgbClr val="FF0000"/>
                </a:solidFill>
              </a:rPr>
              <a:t>mixed anti-inflammatory response syndrome (MARS).</a:t>
            </a:r>
          </a:p>
        </p:txBody>
      </p:sp>
      <p:pic>
        <p:nvPicPr>
          <p:cNvPr id="5" name="Picture 4" descr="C:\Users\User\Documents\ACADEMIC\LECTURES\2014 - 2019 Batch Lectures\2014-2019 Year 1 Pathology\1. 2014-19 Y1S1 MM 107\2. 2014-19 Y1S1 Hyperemia, Congestion &amp; Oedema\Rubins Haemodyn Scans\20141125181347706_0012.jpg"/>
          <p:cNvPicPr/>
          <p:nvPr/>
        </p:nvPicPr>
        <p:blipFill rotWithShape="1">
          <a:blip r:embed="rId3" cstate="print">
            <a:extLst>
              <a:ext uri="{28A0092B-C50C-407E-A947-70E740481C1C}">
                <a14:useLocalDpi xmlns:a14="http://schemas.microsoft.com/office/drawing/2010/main" val="0"/>
              </a:ext>
            </a:extLst>
          </a:blip>
          <a:srcRect l="49179" t="5350" r="7025" b="64420"/>
          <a:stretch/>
        </p:blipFill>
        <p:spPr bwMode="auto">
          <a:xfrm>
            <a:off x="4723171" y="0"/>
            <a:ext cx="4420829" cy="6858000"/>
          </a:xfrm>
          <a:prstGeom prst="rect">
            <a:avLst/>
          </a:prstGeom>
          <a:noFill/>
          <a:ln w="28575">
            <a:solidFill>
              <a:srgbClr val="000099"/>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0501326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br>
            <a:r>
              <a:rPr lang="en-US" dirty="0"/>
              <a:t>Anesthesia</a:t>
            </a:r>
          </a:p>
        </p:txBody>
      </p:sp>
      <p:sp>
        <p:nvSpPr>
          <p:cNvPr id="3" name="Content Placeholder 2"/>
          <p:cNvSpPr>
            <a:spLocks noGrp="1"/>
          </p:cNvSpPr>
          <p:nvPr>
            <p:ph idx="1"/>
          </p:nvPr>
        </p:nvSpPr>
        <p:spPr/>
        <p:txBody>
          <a:bodyPr>
            <a:normAutofit lnSpcReduction="10000"/>
          </a:bodyPr>
          <a:lstStyle/>
          <a:p>
            <a:r>
              <a:rPr lang="en-US" b="1" dirty="0"/>
              <a:t>Anesthesia</a:t>
            </a:r>
            <a:r>
              <a:rPr lang="en-US" dirty="0"/>
              <a:t> or </a:t>
            </a:r>
            <a:r>
              <a:rPr lang="en-US" b="1" dirty="0" err="1"/>
              <a:t>anaesthesia</a:t>
            </a:r>
            <a:r>
              <a:rPr lang="en-US" dirty="0"/>
              <a:t> is a state of controlled, temporary loss of sensation or awareness that is induced for medical or veterinary purposes. It may include some or all of </a:t>
            </a:r>
            <a:r>
              <a:rPr lang="en-US" dirty="0">
                <a:hlinkClick r:id="rId2" tooltip="Analgesia"/>
              </a:rPr>
              <a:t>analgesia</a:t>
            </a:r>
            <a:r>
              <a:rPr lang="en-US" dirty="0"/>
              <a:t> (relief from or prevention of </a:t>
            </a:r>
            <a:r>
              <a:rPr lang="en-US" dirty="0">
                <a:hlinkClick r:id="rId3" tooltip="Pain"/>
              </a:rPr>
              <a:t>pain</a:t>
            </a:r>
            <a:r>
              <a:rPr lang="en-US" dirty="0"/>
              <a:t>), </a:t>
            </a:r>
            <a:r>
              <a:rPr lang="en-US" dirty="0">
                <a:hlinkClick r:id="rId4" tooltip="Paralysis"/>
              </a:rPr>
              <a:t>paralysis</a:t>
            </a:r>
            <a:r>
              <a:rPr lang="en-US" dirty="0"/>
              <a:t> (muscle relaxation), </a:t>
            </a:r>
            <a:r>
              <a:rPr lang="en-US" dirty="0">
                <a:hlinkClick r:id="rId5" tooltip="Amnesia"/>
              </a:rPr>
              <a:t>amnesia</a:t>
            </a:r>
            <a:r>
              <a:rPr lang="en-US" dirty="0"/>
              <a:t> (loss of memory), and </a:t>
            </a:r>
            <a:r>
              <a:rPr lang="en-US" dirty="0">
                <a:hlinkClick r:id="rId6" tooltip="Unconsciousness"/>
              </a:rPr>
              <a:t>unconsciousness</a:t>
            </a:r>
            <a:r>
              <a:rPr lang="en-US" dirty="0"/>
              <a:t>. An individual under the effects of </a:t>
            </a:r>
            <a:r>
              <a:rPr lang="en-US" dirty="0">
                <a:hlinkClick r:id="rId7" tooltip="Anesthetic"/>
              </a:rPr>
              <a:t>anesthetic</a:t>
            </a:r>
            <a:r>
              <a:rPr lang="en-US" dirty="0"/>
              <a:t> drugs is referred to as being </a:t>
            </a:r>
            <a:r>
              <a:rPr lang="en-US" b="1" dirty="0"/>
              <a:t>anesthetized</a:t>
            </a:r>
            <a:r>
              <a:rPr lang="en-US" dirty="0"/>
              <a:t>.</a:t>
            </a:r>
          </a:p>
        </p:txBody>
      </p:sp>
    </p:spTree>
    <p:extLst>
      <p:ext uri="{BB962C8B-B14F-4D97-AF65-F5344CB8AC3E}">
        <p14:creationId xmlns:p14="http://schemas.microsoft.com/office/powerpoint/2010/main" val="119641616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Anesthesia</a:t>
            </a:r>
          </a:p>
        </p:txBody>
      </p:sp>
      <p:sp>
        <p:nvSpPr>
          <p:cNvPr id="3" name="Content Placeholder 2"/>
          <p:cNvSpPr>
            <a:spLocks noGrp="1"/>
          </p:cNvSpPr>
          <p:nvPr>
            <p:ph idx="1"/>
          </p:nvPr>
        </p:nvSpPr>
        <p:spPr/>
        <p:txBody>
          <a:bodyPr>
            <a:normAutofit fontScale="70000" lnSpcReduction="20000"/>
          </a:bodyPr>
          <a:lstStyle/>
          <a:p>
            <a:r>
              <a:rPr lang="en-US" i="1" dirty="0">
                <a:hlinkClick r:id="rId2" tooltip="General anesthesia"/>
              </a:rPr>
              <a:t>General anesthesia</a:t>
            </a:r>
            <a:r>
              <a:rPr lang="en-US" dirty="0"/>
              <a:t> suppresses </a:t>
            </a:r>
            <a:r>
              <a:rPr lang="en-US" dirty="0">
                <a:hlinkClick r:id="rId3" tooltip="Central nervous system"/>
              </a:rPr>
              <a:t>central nervous system</a:t>
            </a:r>
            <a:r>
              <a:rPr lang="en-US" dirty="0"/>
              <a:t> activity and results in unconsciousness and total lack of </a:t>
            </a:r>
            <a:r>
              <a:rPr lang="en-US" dirty="0">
                <a:hlinkClick r:id="rId4" tooltip="Sensation (psychology)"/>
              </a:rPr>
              <a:t>sensation</a:t>
            </a:r>
            <a:r>
              <a:rPr lang="en-US" dirty="0"/>
              <a:t>, using either injected or inhaled drugs.</a:t>
            </a:r>
          </a:p>
          <a:p>
            <a:r>
              <a:rPr lang="en-US" i="1" dirty="0">
                <a:hlinkClick r:id="rId5" tooltip="Local anesthesia"/>
              </a:rPr>
              <a:t>Regional and local anesthesia</a:t>
            </a:r>
            <a:r>
              <a:rPr lang="en-US" dirty="0"/>
              <a:t>, which blocks transmission of nerve impulses from a specific part of the body. Depending on the situation, this may be used either on its own (in which case the individual remains fully conscious), or in combination with general anesthesia or sedation.</a:t>
            </a:r>
          </a:p>
          <a:p>
            <a:pPr lvl="1"/>
            <a:r>
              <a:rPr lang="en-US" i="1" dirty="0"/>
              <a:t>Local anesthesia</a:t>
            </a:r>
            <a:r>
              <a:rPr lang="en-US" dirty="0"/>
              <a:t> is simple infiltration by the clinician directly onto the region of interest (e.g. numbing a tooth for dental work).</a:t>
            </a:r>
          </a:p>
          <a:p>
            <a:pPr lvl="1"/>
            <a:r>
              <a:rPr lang="en-US" i="1" dirty="0"/>
              <a:t>Peripheral </a:t>
            </a:r>
            <a:r>
              <a:rPr lang="en-US" i="1" dirty="0">
                <a:hlinkClick r:id="rId6" tooltip="Nerve block"/>
              </a:rPr>
              <a:t>nerve blocks</a:t>
            </a:r>
            <a:r>
              <a:rPr lang="en-US" dirty="0"/>
              <a:t> use drugs targeted at </a:t>
            </a:r>
            <a:r>
              <a:rPr lang="en-US" dirty="0">
                <a:hlinkClick r:id="rId7" tooltip="Peripheral nervous system"/>
              </a:rPr>
              <a:t>peripheral nerves</a:t>
            </a:r>
            <a:r>
              <a:rPr lang="en-US" dirty="0"/>
              <a:t> to anesthetize an isolated part of the body, such as an entire limb.</a:t>
            </a:r>
          </a:p>
          <a:p>
            <a:pPr lvl="1"/>
            <a:r>
              <a:rPr lang="en-US" i="1" dirty="0">
                <a:hlinkClick r:id="rId8" tooltip="Neuraxial blockade"/>
              </a:rPr>
              <a:t>Neuraxial blockade</a:t>
            </a:r>
            <a:r>
              <a:rPr lang="en-US" dirty="0"/>
              <a:t> , mainly </a:t>
            </a:r>
            <a:r>
              <a:rPr lang="en-US" dirty="0">
                <a:hlinkClick r:id="rId9" tooltip="Epidural anaesthesia"/>
              </a:rPr>
              <a:t>epidural</a:t>
            </a:r>
            <a:r>
              <a:rPr lang="en-US" dirty="0"/>
              <a:t> and </a:t>
            </a:r>
            <a:r>
              <a:rPr lang="en-US" dirty="0">
                <a:hlinkClick r:id="rId10" tooltip="Spinal anaesthesia"/>
              </a:rPr>
              <a:t>spinal</a:t>
            </a:r>
            <a:r>
              <a:rPr lang="en-US" dirty="0"/>
              <a:t> anesthesia, can be performed in the region of the central nervous system itself, suppressing all incoming sensation from nerves supplying the area of the block.</a:t>
            </a:r>
          </a:p>
          <a:p>
            <a:endParaRPr lang="en-US" dirty="0"/>
          </a:p>
        </p:txBody>
      </p:sp>
    </p:spTree>
    <p:extLst>
      <p:ext uri="{BB962C8B-B14F-4D97-AF65-F5344CB8AC3E}">
        <p14:creationId xmlns:p14="http://schemas.microsoft.com/office/powerpoint/2010/main" val="92148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361904"/>
            <a:ext cx="8583489" cy="5138930"/>
          </a:xfrm>
        </p:spPr>
        <p:txBody>
          <a:bodyPr>
            <a:normAutofit fontScale="77500" lnSpcReduction="20000"/>
          </a:bodyPr>
          <a:lstStyle/>
          <a:p>
            <a:r>
              <a:rPr lang="en-MY" dirty="0"/>
              <a:t>An initial phase during which reflex compensatory mechanisms are activated and perfusion of vital organs is maintained.</a:t>
            </a:r>
          </a:p>
          <a:p>
            <a:endParaRPr lang="en-MY" dirty="0"/>
          </a:p>
          <a:p>
            <a:r>
              <a:rPr lang="en-MY" dirty="0"/>
              <a:t>A variety of </a:t>
            </a:r>
            <a:r>
              <a:rPr lang="en-MY" dirty="0" err="1"/>
              <a:t>neurohumoral</a:t>
            </a:r>
            <a:r>
              <a:rPr lang="en-MY" dirty="0"/>
              <a:t> mechanisms help to maintain cardiac output and blood pressure. These include:</a:t>
            </a:r>
          </a:p>
          <a:p>
            <a:pPr>
              <a:buFont typeface="Wingdings" panose="05000000000000000000" pitchFamily="2" charset="2"/>
              <a:buChar char="v"/>
            </a:pPr>
            <a:r>
              <a:rPr lang="en-US" dirty="0"/>
              <a:t> </a:t>
            </a:r>
            <a:r>
              <a:rPr lang="en-MY" dirty="0"/>
              <a:t>baroreceptor reflexes,</a:t>
            </a:r>
          </a:p>
          <a:p>
            <a:pPr>
              <a:buFont typeface="Wingdings" panose="05000000000000000000" pitchFamily="2" charset="2"/>
              <a:buChar char="v"/>
            </a:pPr>
            <a:r>
              <a:rPr lang="en-MY" dirty="0"/>
              <a:t> catecholamine release, </a:t>
            </a:r>
          </a:p>
          <a:p>
            <a:pPr>
              <a:buFont typeface="Wingdings" panose="05000000000000000000" pitchFamily="2" charset="2"/>
              <a:buChar char="v"/>
            </a:pPr>
            <a:r>
              <a:rPr lang="en-MY" dirty="0"/>
              <a:t> activation of the renin-angiotensin axis, </a:t>
            </a:r>
          </a:p>
          <a:p>
            <a:pPr>
              <a:buFont typeface="Wingdings" panose="05000000000000000000" pitchFamily="2" charset="2"/>
              <a:buChar char="v"/>
            </a:pPr>
            <a:r>
              <a:rPr lang="en-MY" dirty="0"/>
              <a:t> ADH release, and </a:t>
            </a:r>
          </a:p>
          <a:p>
            <a:pPr>
              <a:buFont typeface="Wingdings" panose="05000000000000000000" pitchFamily="2" charset="2"/>
              <a:buChar char="v"/>
            </a:pPr>
            <a:r>
              <a:rPr lang="en-MY" dirty="0"/>
              <a:t> generalized sympathetic stimulation.</a:t>
            </a:r>
          </a:p>
          <a:p>
            <a:pPr>
              <a:buFont typeface="Wingdings" panose="05000000000000000000" pitchFamily="2" charset="2"/>
              <a:buChar char="v"/>
            </a:pPr>
            <a:endParaRPr lang="en-MY" dirty="0"/>
          </a:p>
          <a:p>
            <a:r>
              <a:rPr lang="en-US" dirty="0"/>
              <a:t>Lead to</a:t>
            </a:r>
            <a:r>
              <a:rPr lang="en-MY" dirty="0"/>
              <a:t> tachycardia, peripheral vasoconstriction, and renal conservation of fluid. </a:t>
            </a:r>
          </a:p>
          <a:p>
            <a:pPr marL="45720" indent="0">
              <a:buNone/>
            </a:pPr>
            <a:endParaRPr lang="en-MY" dirty="0"/>
          </a:p>
          <a:p>
            <a:pPr>
              <a:buFont typeface="Wingdings" panose="05000000000000000000" pitchFamily="2" charset="2"/>
              <a:buChar char="Ø"/>
            </a:pPr>
            <a:endParaRPr lang="en-MY" dirty="0"/>
          </a:p>
          <a:p>
            <a:endParaRPr lang="en-MY" dirty="0"/>
          </a:p>
        </p:txBody>
      </p:sp>
      <p:sp>
        <p:nvSpPr>
          <p:cNvPr id="3" name="Title 2"/>
          <p:cNvSpPr>
            <a:spLocks noGrp="1"/>
          </p:cNvSpPr>
          <p:nvPr>
            <p:ph type="title"/>
          </p:nvPr>
        </p:nvSpPr>
        <p:spPr/>
        <p:txBody>
          <a:bodyPr/>
          <a:lstStyle/>
          <a:p>
            <a:pPr algn="l"/>
            <a:r>
              <a:rPr lang="en-US" dirty="0"/>
              <a:t>1. Non-progressive stage</a:t>
            </a:r>
            <a:endParaRPr lang="en-MY" dirty="0"/>
          </a:p>
        </p:txBody>
      </p:sp>
    </p:spTree>
    <p:extLst>
      <p:ext uri="{BB962C8B-B14F-4D97-AF65-F5344CB8AC3E}">
        <p14:creationId xmlns:p14="http://schemas.microsoft.com/office/powerpoint/2010/main" val="201266930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88640"/>
            <a:ext cx="8229600" cy="1143000"/>
          </a:xfrm>
        </p:spPr>
        <p:txBody>
          <a:bodyPr>
            <a:normAutofit fontScale="90000"/>
          </a:bodyPr>
          <a:lstStyle/>
          <a:p>
            <a:r>
              <a:rPr lang="en-US" dirty="0"/>
              <a:t>]</a:t>
            </a:r>
            <a:br>
              <a:rPr lang="en-US" dirty="0"/>
            </a:br>
            <a:r>
              <a:rPr lang="en-US" dirty="0"/>
              <a:t>Medical uses</a:t>
            </a:r>
            <a:br>
              <a:rPr lang="en-US" dirty="0"/>
            </a:br>
            <a:br>
              <a:rPr lang="en-US" dirty="0"/>
            </a:br>
            <a:endParaRPr lang="en-US" dirty="0"/>
          </a:p>
        </p:txBody>
      </p:sp>
      <p:sp>
        <p:nvSpPr>
          <p:cNvPr id="3" name="Content Placeholder 2"/>
          <p:cNvSpPr>
            <a:spLocks noGrp="1"/>
          </p:cNvSpPr>
          <p:nvPr>
            <p:ph idx="1"/>
          </p:nvPr>
        </p:nvSpPr>
        <p:spPr/>
        <p:txBody>
          <a:bodyPr>
            <a:normAutofit fontScale="85000" lnSpcReduction="10000"/>
          </a:bodyPr>
          <a:lstStyle/>
          <a:p>
            <a:r>
              <a:rPr lang="en-US" dirty="0"/>
              <a:t>The purpose of anesthesia can be distilled down to three basic goals or endpoints:</a:t>
            </a:r>
            <a:endParaRPr lang="en-US" baseline="30000" dirty="0"/>
          </a:p>
          <a:p>
            <a:r>
              <a:rPr lang="en-US" dirty="0">
                <a:hlinkClick r:id="rId2" tooltip="Hypnotic"/>
              </a:rPr>
              <a:t>hypnosis</a:t>
            </a:r>
            <a:r>
              <a:rPr lang="en-US" dirty="0"/>
              <a:t> (a temporary loss of </a:t>
            </a:r>
            <a:r>
              <a:rPr lang="en-US" dirty="0">
                <a:hlinkClick r:id="rId3" tooltip="Consciousness"/>
              </a:rPr>
              <a:t>consciousness</a:t>
            </a:r>
            <a:r>
              <a:rPr lang="en-US" dirty="0"/>
              <a:t> and with it a loss of </a:t>
            </a:r>
            <a:r>
              <a:rPr lang="en-US" dirty="0">
                <a:hlinkClick r:id="rId4" tooltip="Memory"/>
              </a:rPr>
              <a:t>memory</a:t>
            </a:r>
            <a:r>
              <a:rPr lang="en-US" dirty="0"/>
              <a:t>. In a pharmacological context, the word hypnosis usually has this technical meaning, in contrast to its more familiar lay or psychological meaning of an altered state of consciousness not necessarily caused by drugs—see </a:t>
            </a:r>
            <a:r>
              <a:rPr lang="en-US" dirty="0">
                <a:hlinkClick r:id="rId5" tooltip="Hypnosis"/>
              </a:rPr>
              <a:t>hypnosis</a:t>
            </a:r>
            <a:r>
              <a:rPr lang="en-US" dirty="0"/>
              <a:t>).</a:t>
            </a:r>
          </a:p>
          <a:p>
            <a:r>
              <a:rPr lang="en-US" dirty="0">
                <a:hlinkClick r:id="rId6" tooltip="Analgesia"/>
              </a:rPr>
              <a:t>analgesia</a:t>
            </a:r>
            <a:r>
              <a:rPr lang="en-US" dirty="0"/>
              <a:t> (lack of sensation which also blunts </a:t>
            </a:r>
            <a:r>
              <a:rPr lang="en-US" dirty="0">
                <a:hlinkClick r:id="rId7" tooltip="Autonomic nervous system"/>
              </a:rPr>
              <a:t>autonomic reflexes</a:t>
            </a:r>
            <a:r>
              <a:rPr lang="en-US" dirty="0"/>
              <a:t>)</a:t>
            </a:r>
          </a:p>
          <a:p>
            <a:r>
              <a:rPr lang="en-US" dirty="0">
                <a:hlinkClick r:id="rId8" tooltip="Muscle relaxant"/>
              </a:rPr>
              <a:t>muscle relaxation</a:t>
            </a:r>
            <a:endParaRPr lang="en-US" dirty="0"/>
          </a:p>
          <a:p>
            <a:endParaRPr lang="en-US" dirty="0"/>
          </a:p>
        </p:txBody>
      </p:sp>
    </p:spTree>
    <p:extLst>
      <p:ext uri="{BB962C8B-B14F-4D97-AF65-F5344CB8AC3E}">
        <p14:creationId xmlns:p14="http://schemas.microsoft.com/office/powerpoint/2010/main" val="212916900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ASA</a:t>
            </a:r>
          </a:p>
        </p:txBody>
      </p:sp>
      <p:sp>
        <p:nvSpPr>
          <p:cNvPr id="3" name="Content Placeholder 2"/>
          <p:cNvSpPr>
            <a:spLocks noGrp="1"/>
          </p:cNvSpPr>
          <p:nvPr>
            <p:ph idx="1"/>
          </p:nvPr>
        </p:nvSpPr>
        <p:spPr/>
        <p:txBody>
          <a:bodyPr/>
          <a:lstStyle/>
          <a:p>
            <a:r>
              <a:rPr lang="en-US" dirty="0"/>
              <a:t>One part of the </a:t>
            </a:r>
            <a:r>
              <a:rPr lang="en-US" dirty="0">
                <a:hlinkClick r:id="rId2" tooltip="Risk management"/>
              </a:rPr>
              <a:t>risk assessment</a:t>
            </a:r>
            <a:r>
              <a:rPr lang="en-US" dirty="0"/>
              <a:t> is based on the patient's health. The American Society of Anesthesiologists has developed a six-tier scale that stratifies the patient's pre-operative physical state. It is called the </a:t>
            </a:r>
            <a:r>
              <a:rPr lang="en-US" dirty="0">
                <a:hlinkClick r:id="rId3" tooltip="ASA physical status classification system"/>
              </a:rPr>
              <a:t>ASA physical status classification</a:t>
            </a:r>
            <a:r>
              <a:rPr lang="en-US" dirty="0"/>
              <a:t>. The scale assesses risk as the patient's general health relates to an anesthetic</a:t>
            </a:r>
          </a:p>
        </p:txBody>
      </p:sp>
    </p:spTree>
    <p:extLst>
      <p:ext uri="{BB962C8B-B14F-4D97-AF65-F5344CB8AC3E}">
        <p14:creationId xmlns:p14="http://schemas.microsoft.com/office/powerpoint/2010/main" val="8178192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ASA</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12236142"/>
              </p:ext>
            </p:extLst>
          </p:nvPr>
        </p:nvGraphicFramePr>
        <p:xfrm>
          <a:off x="1907704" y="1600200"/>
          <a:ext cx="4608512" cy="4636919"/>
        </p:xfrm>
        <a:graphic>
          <a:graphicData uri="http://schemas.openxmlformats.org/drawingml/2006/table">
            <a:tbl>
              <a:tblPr/>
              <a:tblGrid>
                <a:gridCol w="1800200">
                  <a:extLst>
                    <a:ext uri="{9D8B030D-6E8A-4147-A177-3AD203B41FA5}">
                      <a16:colId xmlns:a16="http://schemas.microsoft.com/office/drawing/2014/main" val="20000"/>
                    </a:ext>
                  </a:extLst>
                </a:gridCol>
                <a:gridCol w="2808312">
                  <a:extLst>
                    <a:ext uri="{9D8B030D-6E8A-4147-A177-3AD203B41FA5}">
                      <a16:colId xmlns:a16="http://schemas.microsoft.com/office/drawing/2014/main" val="20001"/>
                    </a:ext>
                  </a:extLst>
                </a:gridCol>
              </a:tblGrid>
              <a:tr h="210510">
                <a:tc>
                  <a:txBody>
                    <a:bodyPr/>
                    <a:lstStyle/>
                    <a:p>
                      <a:pPr algn="ctr"/>
                      <a:r>
                        <a:rPr lang="en-US" sz="1400">
                          <a:effectLst/>
                        </a:rPr>
                        <a:t>ASA class</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r>
                        <a:rPr lang="en-US" sz="1400">
                          <a:effectLst/>
                        </a:rPr>
                        <a:t>Physical status</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extLst>
                  <a:ext uri="{0D108BD9-81ED-4DB2-BD59-A6C34878D82A}">
                    <a16:rowId xmlns:a16="http://schemas.microsoft.com/office/drawing/2014/main" val="10000"/>
                  </a:ext>
                </a:extLst>
              </a:tr>
              <a:tr h="210510">
                <a:tc>
                  <a:txBody>
                    <a:bodyPr/>
                    <a:lstStyle/>
                    <a:p>
                      <a:r>
                        <a:rPr lang="sk-SK" sz="1400">
                          <a:effectLst/>
                        </a:rPr>
                        <a:t>ASA 1</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r>
                        <a:rPr lang="en-US" sz="1400">
                          <a:effectLst/>
                        </a:rPr>
                        <a:t>Healthy person</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001"/>
                  </a:ext>
                </a:extLst>
              </a:tr>
              <a:tr h="368392">
                <a:tc>
                  <a:txBody>
                    <a:bodyPr/>
                    <a:lstStyle/>
                    <a:p>
                      <a:r>
                        <a:rPr lang="sk-SK" sz="1400">
                          <a:effectLst/>
                        </a:rPr>
                        <a:t>ASA 2</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r>
                        <a:rPr lang="en-US" sz="1400">
                          <a:effectLst/>
                        </a:rPr>
                        <a:t>Mild </a:t>
                      </a:r>
                      <a:r>
                        <a:rPr lang="en-US" sz="1400" u="none" strike="noStrike">
                          <a:solidFill>
                            <a:srgbClr val="795CB2"/>
                          </a:solidFill>
                          <a:effectLst/>
                          <a:hlinkClick r:id="rId2" tooltip="Systemic disease"/>
                        </a:rPr>
                        <a:t>systemic disease</a:t>
                      </a:r>
                      <a:endParaRPr lang="en-US" sz="1400">
                        <a:effectLst/>
                      </a:endParaRP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002"/>
                  </a:ext>
                </a:extLst>
              </a:tr>
              <a:tr h="368392">
                <a:tc>
                  <a:txBody>
                    <a:bodyPr/>
                    <a:lstStyle/>
                    <a:p>
                      <a:r>
                        <a:rPr lang="sk-SK" sz="1400">
                          <a:effectLst/>
                        </a:rPr>
                        <a:t>ASA 3</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r>
                        <a:rPr lang="en-US" sz="1400">
                          <a:effectLst/>
                        </a:rPr>
                        <a:t>Severe systemic </a:t>
                      </a:r>
                      <a:r>
                        <a:rPr lang="en-US" sz="1400" u="none" strike="noStrike">
                          <a:solidFill>
                            <a:srgbClr val="795CB2"/>
                          </a:solidFill>
                          <a:effectLst/>
                          <a:hlinkClick r:id="rId3" tooltip="Disease"/>
                        </a:rPr>
                        <a:t>disease</a:t>
                      </a:r>
                      <a:endParaRPr lang="en-US" sz="1400">
                        <a:effectLst/>
                      </a:endParaRP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003"/>
                  </a:ext>
                </a:extLst>
              </a:tr>
              <a:tr h="684157">
                <a:tc>
                  <a:txBody>
                    <a:bodyPr/>
                    <a:lstStyle/>
                    <a:p>
                      <a:r>
                        <a:rPr lang="sk-SK" sz="1400">
                          <a:effectLst/>
                        </a:rPr>
                        <a:t>ASA 4</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r>
                        <a:rPr lang="en-US" sz="1400">
                          <a:effectLst/>
                        </a:rPr>
                        <a:t>Severe systemic disease that is a constant threat to </a:t>
                      </a:r>
                      <a:r>
                        <a:rPr lang="en-US" sz="1400" u="none" strike="noStrike">
                          <a:solidFill>
                            <a:srgbClr val="795CB2"/>
                          </a:solidFill>
                          <a:effectLst/>
                          <a:hlinkClick r:id="rId4" tooltip="Life"/>
                        </a:rPr>
                        <a:t>life</a:t>
                      </a:r>
                      <a:endParaRPr lang="en-US" sz="1400">
                        <a:effectLst/>
                      </a:endParaRP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004"/>
                  </a:ext>
                </a:extLst>
              </a:tr>
              <a:tr h="842040">
                <a:tc>
                  <a:txBody>
                    <a:bodyPr/>
                    <a:lstStyle/>
                    <a:p>
                      <a:r>
                        <a:rPr lang="sk-SK" sz="1400">
                          <a:effectLst/>
                        </a:rPr>
                        <a:t>ASA 5</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r>
                        <a:rPr lang="en-US" sz="1400">
                          <a:effectLst/>
                        </a:rPr>
                        <a:t>A </a:t>
                      </a:r>
                      <a:r>
                        <a:rPr lang="en-US" sz="1400" u="none" strike="noStrike">
                          <a:solidFill>
                            <a:srgbClr val="795CB2"/>
                          </a:solidFill>
                          <a:effectLst/>
                          <a:hlinkClick r:id="rId5" tooltip="wikt:moribund"/>
                        </a:rPr>
                        <a:t>moribund</a:t>
                      </a:r>
                      <a:r>
                        <a:rPr lang="en-US" sz="1400">
                          <a:effectLst/>
                        </a:rPr>
                        <a:t> person who is not expected to survive without the </a:t>
                      </a:r>
                      <a:r>
                        <a:rPr lang="en-US" sz="1400" u="none" strike="noStrike">
                          <a:solidFill>
                            <a:srgbClr val="795CB2"/>
                          </a:solidFill>
                          <a:effectLst/>
                          <a:hlinkClick r:id="rId6" tooltip="Surgery"/>
                        </a:rPr>
                        <a:t>operation</a:t>
                      </a:r>
                      <a:endParaRPr lang="en-US" sz="1400">
                        <a:effectLst/>
                      </a:endParaRP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005"/>
                  </a:ext>
                </a:extLst>
              </a:tr>
              <a:tr h="999922">
                <a:tc>
                  <a:txBody>
                    <a:bodyPr/>
                    <a:lstStyle/>
                    <a:p>
                      <a:r>
                        <a:rPr lang="sk-SK" sz="1400">
                          <a:effectLst/>
                        </a:rPr>
                        <a:t>ASA 6</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r>
                        <a:rPr lang="en-US" sz="1400">
                          <a:effectLst/>
                        </a:rPr>
                        <a:t>A declared </a:t>
                      </a:r>
                      <a:r>
                        <a:rPr lang="en-US" sz="1400" u="none" strike="noStrike">
                          <a:solidFill>
                            <a:srgbClr val="795CB2"/>
                          </a:solidFill>
                          <a:effectLst/>
                          <a:hlinkClick r:id="rId7" tooltip="Brain-dead"/>
                        </a:rPr>
                        <a:t>brain-dead</a:t>
                      </a:r>
                      <a:r>
                        <a:rPr lang="en-US" sz="1400">
                          <a:effectLst/>
                        </a:rPr>
                        <a:t> person whose </a:t>
                      </a:r>
                      <a:r>
                        <a:rPr lang="en-US" sz="1400" u="none" strike="noStrike">
                          <a:solidFill>
                            <a:srgbClr val="795CB2"/>
                          </a:solidFill>
                          <a:effectLst/>
                          <a:hlinkClick r:id="rId8" tooltip="Organ (anatomy)"/>
                        </a:rPr>
                        <a:t>organs</a:t>
                      </a:r>
                      <a:r>
                        <a:rPr lang="en-US" sz="1400">
                          <a:effectLst/>
                        </a:rPr>
                        <a:t>are being removed for </a:t>
                      </a:r>
                      <a:r>
                        <a:rPr lang="en-US" sz="1400" u="none" strike="noStrike">
                          <a:solidFill>
                            <a:srgbClr val="795CB2"/>
                          </a:solidFill>
                          <a:effectLst/>
                          <a:hlinkClick r:id="rId9" tooltip="Organ donation"/>
                        </a:rPr>
                        <a:t>donor</a:t>
                      </a:r>
                      <a:r>
                        <a:rPr lang="en-US" sz="1400">
                          <a:effectLst/>
                        </a:rPr>
                        <a:t> purposes</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006"/>
                  </a:ext>
                </a:extLst>
              </a:tr>
              <a:tr h="842040">
                <a:tc>
                  <a:txBody>
                    <a:bodyPr/>
                    <a:lstStyle/>
                    <a:p>
                      <a:r>
                        <a:rPr lang="en-US" sz="1400">
                          <a:effectLst/>
                        </a:rPr>
                        <a:t>E</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r>
                        <a:rPr lang="en-US" sz="1400" dirty="0">
                          <a:effectLst/>
                        </a:rPr>
                        <a:t>Suffix added for patients undergoing emergency procedure</a:t>
                      </a:r>
                    </a:p>
                  </a:txBody>
                  <a:tcPr marL="52627" marR="52627" marT="26314" marB="26314"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2174397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General anesthetic</a:t>
            </a:r>
          </a:p>
        </p:txBody>
      </p:sp>
      <p:sp>
        <p:nvSpPr>
          <p:cNvPr id="3" name="Content Placeholder 2"/>
          <p:cNvSpPr>
            <a:spLocks noGrp="1"/>
          </p:cNvSpPr>
          <p:nvPr>
            <p:ph idx="1"/>
          </p:nvPr>
        </p:nvSpPr>
        <p:spPr/>
        <p:txBody>
          <a:bodyPr/>
          <a:lstStyle/>
          <a:p>
            <a:r>
              <a:rPr lang="en-US" dirty="0"/>
              <a:t>Anesthesia is a combination of the endpoints (discussed above) that are reached by drugs acting on different but overlapping sites in the </a:t>
            </a:r>
            <a:r>
              <a:rPr lang="en-US" dirty="0">
                <a:hlinkClick r:id="rId2" tooltip="Central nervous system"/>
              </a:rPr>
              <a:t>central nervous system</a:t>
            </a:r>
            <a:r>
              <a:rPr lang="en-US" dirty="0"/>
              <a:t>. General anesthesia (as opposed to sedation or regional anesthesia) has three main goals: lack of movement (</a:t>
            </a:r>
            <a:r>
              <a:rPr lang="en-US" dirty="0">
                <a:hlinkClick r:id="rId3" tooltip="Paralysis"/>
              </a:rPr>
              <a:t>paralysis</a:t>
            </a:r>
            <a:r>
              <a:rPr lang="en-US" dirty="0"/>
              <a:t>), </a:t>
            </a:r>
            <a:r>
              <a:rPr lang="en-US" dirty="0">
                <a:hlinkClick r:id="rId4" tooltip="Unconsciousness"/>
              </a:rPr>
              <a:t>unconsciousness</a:t>
            </a:r>
            <a:r>
              <a:rPr lang="en-US" dirty="0"/>
              <a:t>, and blunting of the </a:t>
            </a:r>
            <a:r>
              <a:rPr lang="en-US" dirty="0">
                <a:hlinkClick r:id="rId5" tooltip="Fight-or-flight response"/>
              </a:rPr>
              <a:t>stress response</a:t>
            </a:r>
            <a:r>
              <a:rPr lang="en-US" dirty="0"/>
              <a:t>. </a:t>
            </a:r>
          </a:p>
        </p:txBody>
      </p:sp>
    </p:spTree>
    <p:extLst>
      <p:ext uri="{BB962C8B-B14F-4D97-AF65-F5344CB8AC3E}">
        <p14:creationId xmlns:p14="http://schemas.microsoft.com/office/powerpoint/2010/main" val="152854650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Monitoring</a:t>
            </a:r>
            <a:br>
              <a:rPr lang="en-US" b="1"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t>Patients under general anesthesia must undergo continuous physiological </a:t>
            </a:r>
            <a:r>
              <a:rPr lang="en-US" dirty="0">
                <a:hlinkClick r:id="rId2" tooltip="Monitoring (medicine)"/>
              </a:rPr>
              <a:t>monitoring</a:t>
            </a:r>
            <a:r>
              <a:rPr lang="en-US" dirty="0"/>
              <a:t> to ensure safety. In the US, the </a:t>
            </a:r>
            <a:r>
              <a:rPr lang="en-US" dirty="0">
                <a:hlinkClick r:id="rId3" tooltip="American Society of Anesthesiologists"/>
              </a:rPr>
              <a:t>American Society of Anesthesiologists</a:t>
            </a:r>
            <a:r>
              <a:rPr lang="en-US" dirty="0"/>
              <a:t> (ASA) has established minimum monitoring guidelines for patients receiving general anesthesia, regional anesthesia, or sedation. These include electrocardiography (ECG), heart rate, blood pressure, inspired and expired gases, oxygen saturation of the blood (pulse oximetry), and temperature</a:t>
            </a:r>
          </a:p>
        </p:txBody>
      </p:sp>
    </p:spTree>
    <p:extLst>
      <p:ext uri="{BB962C8B-B14F-4D97-AF65-F5344CB8AC3E}">
        <p14:creationId xmlns:p14="http://schemas.microsoft.com/office/powerpoint/2010/main" val="207120430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Sedation</a:t>
            </a:r>
          </a:p>
        </p:txBody>
      </p:sp>
      <p:sp>
        <p:nvSpPr>
          <p:cNvPr id="3" name="Content Placeholder 2"/>
          <p:cNvSpPr>
            <a:spLocks noGrp="1"/>
          </p:cNvSpPr>
          <p:nvPr>
            <p:ph idx="1"/>
          </p:nvPr>
        </p:nvSpPr>
        <p:spPr/>
        <p:txBody>
          <a:bodyPr>
            <a:normAutofit fontScale="77500" lnSpcReduction="20000"/>
          </a:bodyPr>
          <a:lstStyle/>
          <a:p>
            <a:r>
              <a:rPr lang="en-US" dirty="0"/>
              <a:t>Sedation (also referred to as </a:t>
            </a:r>
            <a:r>
              <a:rPr lang="en-US" i="1" dirty="0"/>
              <a:t>dissociative anesthesia</a:t>
            </a:r>
            <a:r>
              <a:rPr lang="en-US" dirty="0"/>
              <a:t> or </a:t>
            </a:r>
            <a:r>
              <a:rPr lang="en-US" i="1" dirty="0"/>
              <a:t>twilight anesthesia</a:t>
            </a:r>
            <a:r>
              <a:rPr lang="en-US" dirty="0"/>
              <a:t>) creates </a:t>
            </a:r>
            <a:r>
              <a:rPr lang="en-US" dirty="0">
                <a:hlinkClick r:id="rId2" tooltip="Hypnotic state"/>
              </a:rPr>
              <a:t>hypnotic</a:t>
            </a:r>
            <a:r>
              <a:rPr lang="en-US" dirty="0"/>
              <a:t>, </a:t>
            </a:r>
            <a:r>
              <a:rPr lang="en-US" dirty="0">
                <a:hlinkClick r:id="rId3" tooltip="Sedation"/>
              </a:rPr>
              <a:t>sedative</a:t>
            </a:r>
            <a:r>
              <a:rPr lang="en-US" dirty="0"/>
              <a:t>, </a:t>
            </a:r>
            <a:r>
              <a:rPr lang="en-US" dirty="0">
                <a:hlinkClick r:id="rId4" tooltip="Anxiolytic"/>
              </a:rPr>
              <a:t>anxiolytic</a:t>
            </a:r>
            <a:r>
              <a:rPr lang="en-US" dirty="0"/>
              <a:t>, </a:t>
            </a:r>
            <a:r>
              <a:rPr lang="en-US" dirty="0">
                <a:hlinkClick r:id="rId5" tooltip="Amnesic"/>
              </a:rPr>
              <a:t>amnesic</a:t>
            </a:r>
            <a:r>
              <a:rPr lang="en-US" dirty="0"/>
              <a:t>, </a:t>
            </a:r>
            <a:r>
              <a:rPr lang="en-US" dirty="0">
                <a:hlinkClick r:id="rId6" tooltip="Anticonvulsant"/>
              </a:rPr>
              <a:t>anticonvulsant</a:t>
            </a:r>
            <a:r>
              <a:rPr lang="en-US" dirty="0"/>
              <a:t>, and centrally produced muscle-relaxing properties. </a:t>
            </a:r>
          </a:p>
          <a:p>
            <a:r>
              <a:rPr lang="en-US" dirty="0"/>
              <a:t>From the perspective of the person giving the sedation, the patient appears sleepy, relaxed and forgetful, allowing unpleasant procedures to be more easily completed. </a:t>
            </a:r>
          </a:p>
          <a:p>
            <a:r>
              <a:rPr lang="en-US" dirty="0"/>
              <a:t>Sedatives such as </a:t>
            </a:r>
            <a:r>
              <a:rPr lang="en-US" dirty="0">
                <a:hlinkClick r:id="rId7" tooltip="Benzodiazepine"/>
              </a:rPr>
              <a:t>benzodiazepines</a:t>
            </a:r>
            <a:r>
              <a:rPr lang="en-US" dirty="0"/>
              <a:t> are usually given with pain relievers (such as </a:t>
            </a:r>
            <a:r>
              <a:rPr lang="en-US" dirty="0">
                <a:hlinkClick r:id="rId8" tooltip="Narcotics"/>
              </a:rPr>
              <a:t>narcotics</a:t>
            </a:r>
            <a:r>
              <a:rPr lang="en-US" dirty="0"/>
              <a:t>, or </a:t>
            </a:r>
            <a:r>
              <a:rPr lang="en-US" dirty="0">
                <a:hlinkClick r:id="rId9" tooltip="Local anesthetics"/>
              </a:rPr>
              <a:t>local anesthetics</a:t>
            </a:r>
            <a:r>
              <a:rPr lang="en-US" dirty="0"/>
              <a:t> or both) because they do not, by themselves, provide significant </a:t>
            </a:r>
            <a:r>
              <a:rPr lang="en-US" dirty="0">
                <a:hlinkClick r:id="rId10" tooltip="Analgesic"/>
              </a:rPr>
              <a:t>pain relief</a:t>
            </a:r>
            <a:r>
              <a:rPr lang="en-US" dirty="0"/>
              <a:t>.</a:t>
            </a:r>
          </a:p>
        </p:txBody>
      </p:sp>
    </p:spTree>
    <p:extLst>
      <p:ext uri="{BB962C8B-B14F-4D97-AF65-F5344CB8AC3E}">
        <p14:creationId xmlns:p14="http://schemas.microsoft.com/office/powerpoint/2010/main" val="147137056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Regional anesthesia</a:t>
            </a:r>
            <a:br>
              <a:rPr lang="en-US" b="1" dirty="0"/>
            </a:br>
            <a:endParaRPr lang="en-US" dirty="0"/>
          </a:p>
        </p:txBody>
      </p:sp>
      <p:sp>
        <p:nvSpPr>
          <p:cNvPr id="3" name="Content Placeholder 2"/>
          <p:cNvSpPr>
            <a:spLocks noGrp="1"/>
          </p:cNvSpPr>
          <p:nvPr>
            <p:ph idx="1"/>
          </p:nvPr>
        </p:nvSpPr>
        <p:spPr/>
        <p:txBody>
          <a:bodyPr/>
          <a:lstStyle/>
          <a:p>
            <a:r>
              <a:rPr lang="en-US" dirty="0"/>
              <a:t>There are many types of regional anesthesia either by injecting into the tissue itself, a vein that feeds the area or around a nerve trunk that supplies sensation to the area. The latter are called nerve blocks and are divided into peripheral or central nerve blocks.</a:t>
            </a:r>
          </a:p>
        </p:txBody>
      </p:sp>
    </p:spTree>
    <p:extLst>
      <p:ext uri="{BB962C8B-B14F-4D97-AF65-F5344CB8AC3E}">
        <p14:creationId xmlns:p14="http://schemas.microsoft.com/office/powerpoint/2010/main" val="63923686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regional anesthesia</a:t>
            </a:r>
          </a:p>
        </p:txBody>
      </p:sp>
      <p:sp>
        <p:nvSpPr>
          <p:cNvPr id="3" name="Content Placeholder 2"/>
          <p:cNvSpPr>
            <a:spLocks noGrp="1"/>
          </p:cNvSpPr>
          <p:nvPr>
            <p:ph idx="1"/>
          </p:nvPr>
        </p:nvSpPr>
        <p:spPr/>
        <p:txBody>
          <a:bodyPr>
            <a:normAutofit fontScale="55000" lnSpcReduction="20000"/>
          </a:bodyPr>
          <a:lstStyle/>
          <a:p>
            <a:r>
              <a:rPr lang="en-US" i="1" dirty="0"/>
              <a:t>Infiltrative anesthesia</a:t>
            </a:r>
            <a:r>
              <a:rPr lang="en-US" dirty="0"/>
              <a:t>: a small amount of local anesthetic is injected in a small area to stop any sensation (such as during the closure of a </a:t>
            </a:r>
            <a:r>
              <a:rPr lang="en-US" dirty="0">
                <a:hlinkClick r:id="rId2" tooltip="Laceration"/>
              </a:rPr>
              <a:t>laceration</a:t>
            </a:r>
            <a:r>
              <a:rPr lang="en-US" dirty="0"/>
              <a:t>, as a </a:t>
            </a:r>
            <a:r>
              <a:rPr lang="en-US" dirty="0">
                <a:hlinkClick r:id="rId3" tooltip="Continuous wound infiltration"/>
              </a:rPr>
              <a:t>continuous infusion</a:t>
            </a:r>
            <a:r>
              <a:rPr lang="en-US" dirty="0"/>
              <a:t> or "freezing" a tooth). The effect is almost immediate.</a:t>
            </a:r>
          </a:p>
          <a:p>
            <a:r>
              <a:rPr lang="en-US" i="1" dirty="0">
                <a:hlinkClick r:id="rId4" tooltip="Nerve block"/>
              </a:rPr>
              <a:t>Peripheral nerve block</a:t>
            </a:r>
            <a:r>
              <a:rPr lang="en-US" dirty="0"/>
              <a:t>: local anesthetic is injected near a nerve that provides sensation to particular portion of the body. There is significant variation in the speed of onset and duration of anesthesia depending on the potency of the drug (e.g. </a:t>
            </a:r>
            <a:r>
              <a:rPr lang="en-US" dirty="0">
                <a:hlinkClick r:id="rId5" tooltip="Inferior alveolar nerve anaesthesia"/>
              </a:rPr>
              <a:t>Mandibular block</a:t>
            </a:r>
            <a:r>
              <a:rPr lang="en-US" dirty="0"/>
              <a:t>, </a:t>
            </a:r>
            <a:r>
              <a:rPr lang="en-US" dirty="0">
                <a:hlinkClick r:id="rId6" tooltip="Fascia Iliaca Compartment Block (page does not exist)"/>
              </a:rPr>
              <a:t>Fascia Iliaca Compartment Block</a:t>
            </a:r>
            <a:r>
              <a:rPr lang="en-US" baseline="30000" dirty="0">
                <a:hlinkClick r:id="rId7"/>
              </a:rPr>
              <a:t>[10]</a:t>
            </a:r>
            <a:r>
              <a:rPr lang="en-US" dirty="0"/>
              <a:t>).</a:t>
            </a:r>
          </a:p>
          <a:p>
            <a:r>
              <a:rPr lang="en-US" i="1" dirty="0">
                <a:hlinkClick r:id="rId8" tooltip="Intravenous regional anesthesia"/>
              </a:rPr>
              <a:t>Intravenous regional anesthesia</a:t>
            </a:r>
            <a:r>
              <a:rPr lang="en-US" dirty="0"/>
              <a:t> (also called a </a:t>
            </a:r>
            <a:r>
              <a:rPr lang="en-US" dirty="0">
                <a:hlinkClick r:id="rId9" tooltip="Bier block"/>
              </a:rPr>
              <a:t>Bier block</a:t>
            </a:r>
            <a:r>
              <a:rPr lang="en-US" dirty="0"/>
              <a:t>): dilute local anesthetic is infused to a limb through a vein with a </a:t>
            </a:r>
            <a:r>
              <a:rPr lang="en-US" dirty="0">
                <a:hlinkClick r:id="rId10" tooltip="Tourniquet"/>
              </a:rPr>
              <a:t>tourniquet</a:t>
            </a:r>
            <a:r>
              <a:rPr lang="en-US" dirty="0"/>
              <a:t> placed to prevent the drug from diffusing out of the limb.</a:t>
            </a:r>
          </a:p>
          <a:p>
            <a:r>
              <a:rPr lang="en-US" i="1" dirty="0"/>
              <a:t>Central nerve block</a:t>
            </a:r>
            <a:r>
              <a:rPr lang="en-US" dirty="0"/>
              <a:t>: Local anesthetic is injected or infused in or around a portion of the central nervous system (discussed in more detail below in spinal, epidural and caudal anesthesia).</a:t>
            </a:r>
          </a:p>
          <a:p>
            <a:r>
              <a:rPr lang="en-US" i="1" dirty="0">
                <a:hlinkClick r:id="rId11" tooltip="Topical anesthetic"/>
              </a:rPr>
              <a:t>Topical anesthesia</a:t>
            </a:r>
            <a:r>
              <a:rPr lang="en-US" dirty="0"/>
              <a:t>: local anesthetics that are specially formulated to diffuse through the mucous membranes or skin to give a thin layer of analgesia to an area (e.g. </a:t>
            </a:r>
            <a:r>
              <a:rPr lang="en-US" dirty="0">
                <a:hlinkClick r:id="rId12" tooltip="Lidocaine/prilocaine"/>
              </a:rPr>
              <a:t>EMLA patches</a:t>
            </a:r>
            <a:r>
              <a:rPr lang="en-US" dirty="0"/>
              <a:t>).</a:t>
            </a:r>
          </a:p>
          <a:p>
            <a:r>
              <a:rPr lang="en-US" i="1" dirty="0">
                <a:hlinkClick r:id="rId13" tooltip="Tumescent anesthesia"/>
              </a:rPr>
              <a:t>Tumescent anesthesia</a:t>
            </a:r>
            <a:r>
              <a:rPr lang="en-US" dirty="0"/>
              <a:t>: a large amount of very dilute local anesthetics are injected into the </a:t>
            </a:r>
            <a:r>
              <a:rPr lang="en-US" dirty="0">
                <a:hlinkClick r:id="rId14" tooltip="Subcutaneous tissue"/>
              </a:rPr>
              <a:t>subcutaneous tissues</a:t>
            </a:r>
            <a:r>
              <a:rPr lang="en-US" dirty="0"/>
              <a:t> during liposuction.</a:t>
            </a:r>
          </a:p>
          <a:p>
            <a:endParaRPr lang="en-US" dirty="0"/>
          </a:p>
        </p:txBody>
      </p:sp>
    </p:spTree>
    <p:extLst>
      <p:ext uri="{BB962C8B-B14F-4D97-AF65-F5344CB8AC3E}">
        <p14:creationId xmlns:p14="http://schemas.microsoft.com/office/powerpoint/2010/main" val="99338758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1281" y="548680"/>
            <a:ext cx="8229600" cy="1143000"/>
          </a:xfrm>
        </p:spPr>
        <p:txBody>
          <a:bodyPr>
            <a:normAutofit fontScale="90000"/>
          </a:bodyPr>
          <a:lstStyle/>
          <a:p>
            <a:r>
              <a:rPr lang="en-US" b="1"/>
              <a:t>Spinal, epidural and caudal anesthesia</a:t>
            </a:r>
            <a:br>
              <a:rPr lang="en-US" b="1"/>
            </a:br>
            <a:endParaRPr lang="en-US"/>
          </a:p>
        </p:txBody>
      </p:sp>
      <p:sp>
        <p:nvSpPr>
          <p:cNvPr id="3" name="Content Placeholder 2"/>
          <p:cNvSpPr>
            <a:spLocks noGrp="1"/>
          </p:cNvSpPr>
          <p:nvPr>
            <p:ph idx="1"/>
          </p:nvPr>
        </p:nvSpPr>
        <p:spPr/>
        <p:txBody>
          <a:bodyPr>
            <a:normAutofit fontScale="70000" lnSpcReduction="20000"/>
          </a:bodyPr>
          <a:lstStyle/>
          <a:p>
            <a:r>
              <a:rPr lang="en-US" dirty="0">
                <a:hlinkClick r:id="rId2" tooltip="Neuraxial blockade"/>
              </a:rPr>
              <a:t>Central neuraxial anesthesia</a:t>
            </a:r>
            <a:r>
              <a:rPr lang="en-US" dirty="0"/>
              <a:t> is the injection of </a:t>
            </a:r>
            <a:r>
              <a:rPr lang="en-US" dirty="0">
                <a:hlinkClick r:id="rId3" tooltip="Local anesthetic"/>
              </a:rPr>
              <a:t>local anesthetic</a:t>
            </a:r>
            <a:r>
              <a:rPr lang="en-US" dirty="0"/>
              <a:t> around the </a:t>
            </a:r>
            <a:r>
              <a:rPr lang="en-US" dirty="0">
                <a:hlinkClick r:id="rId4" tooltip="Spinal cord"/>
              </a:rPr>
              <a:t>spinal cord</a:t>
            </a:r>
            <a:r>
              <a:rPr lang="en-US" dirty="0"/>
              <a:t> to provide analgesia in the </a:t>
            </a:r>
            <a:r>
              <a:rPr lang="en-US" dirty="0">
                <a:hlinkClick r:id="rId5" tooltip="Abdomen"/>
              </a:rPr>
              <a:t>abdomen</a:t>
            </a:r>
            <a:r>
              <a:rPr lang="en-US" dirty="0"/>
              <a:t>, </a:t>
            </a:r>
            <a:r>
              <a:rPr lang="en-US" dirty="0">
                <a:hlinkClick r:id="rId6" tooltip="Human pelvis"/>
              </a:rPr>
              <a:t>pelvis</a:t>
            </a:r>
            <a:r>
              <a:rPr lang="en-US" dirty="0"/>
              <a:t> or </a:t>
            </a:r>
            <a:r>
              <a:rPr lang="en-US" dirty="0">
                <a:hlinkClick r:id="rId7" tooltip="Human leg"/>
              </a:rPr>
              <a:t>lower extremities</a:t>
            </a:r>
            <a:r>
              <a:rPr lang="en-US" dirty="0"/>
              <a:t>. It is divided into either spinal (injection into the </a:t>
            </a:r>
            <a:r>
              <a:rPr lang="en-US" dirty="0">
                <a:hlinkClick r:id="rId8" tooltip="Subarachnoid space"/>
              </a:rPr>
              <a:t>subarachnoid space</a:t>
            </a:r>
            <a:r>
              <a:rPr lang="en-US" dirty="0"/>
              <a:t>), epidural (injection outside of the subarachnoid space into the </a:t>
            </a:r>
            <a:r>
              <a:rPr lang="en-US" dirty="0">
                <a:hlinkClick r:id="rId9" tooltip="Epidural"/>
              </a:rPr>
              <a:t>epidural</a:t>
            </a:r>
            <a:r>
              <a:rPr lang="en-US" dirty="0"/>
              <a:t> space) and caudal (injection into the </a:t>
            </a:r>
            <a:r>
              <a:rPr lang="en-US" dirty="0">
                <a:hlinkClick r:id="rId10" tooltip="Cauda equina"/>
              </a:rPr>
              <a:t>cauda equina</a:t>
            </a:r>
            <a:r>
              <a:rPr lang="en-US" dirty="0"/>
              <a:t> or tail end of the spinal cord). Spinal and epidural are the most commonly used forms of central </a:t>
            </a:r>
            <a:r>
              <a:rPr lang="en-US" dirty="0" err="1"/>
              <a:t>neuraxial</a:t>
            </a:r>
            <a:r>
              <a:rPr lang="en-US" dirty="0"/>
              <a:t> blockade.</a:t>
            </a:r>
          </a:p>
          <a:p>
            <a:r>
              <a:rPr lang="en-US" dirty="0">
                <a:hlinkClick r:id="rId11" tooltip="Spinal anesthesia"/>
              </a:rPr>
              <a:t>Spinal anesthesia</a:t>
            </a:r>
            <a:r>
              <a:rPr lang="en-US" dirty="0"/>
              <a:t> is a "one-shot" injection that provides rapid onset and profound sensory anesthesia with lower doses of anesthetic, and is usually associated with </a:t>
            </a:r>
            <a:r>
              <a:rPr lang="en-US" dirty="0">
                <a:hlinkClick r:id="rId12" tooltip="Neuromuscular blockade"/>
              </a:rPr>
              <a:t>neuromuscular blockade</a:t>
            </a:r>
            <a:r>
              <a:rPr lang="en-US" dirty="0"/>
              <a:t> (loss of muscle control). </a:t>
            </a:r>
            <a:r>
              <a:rPr lang="en-US" dirty="0">
                <a:hlinkClick r:id="rId13" tooltip="Epidural anesthesia"/>
              </a:rPr>
              <a:t>Epidural anesthesia</a:t>
            </a:r>
            <a:r>
              <a:rPr lang="en-US" dirty="0"/>
              <a:t> uses larger doses of anesthetic infused through an indwelling catheter which allows the anesthetic to be augmented should the effects begin to dissipate. </a:t>
            </a:r>
            <a:r>
              <a:rPr lang="en-US"/>
              <a:t>Epidural anesthesia does not typically affect muscle control.</a:t>
            </a:r>
          </a:p>
          <a:p>
            <a:endParaRPr lang="en-US" dirty="0"/>
          </a:p>
        </p:txBody>
      </p:sp>
    </p:spTree>
    <p:extLst>
      <p:ext uri="{BB962C8B-B14F-4D97-AF65-F5344CB8AC3E}">
        <p14:creationId xmlns:p14="http://schemas.microsoft.com/office/powerpoint/2010/main" val="10605961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57298"/>
            <a:ext cx="8511481" cy="5715040"/>
          </a:xfrm>
        </p:spPr>
        <p:txBody>
          <a:bodyPr>
            <a:normAutofit fontScale="70000" lnSpcReduction="20000"/>
          </a:bodyPr>
          <a:lstStyle/>
          <a:p>
            <a:r>
              <a:rPr lang="en-MY" dirty="0"/>
              <a:t>Characterized by tissue </a:t>
            </a:r>
            <a:r>
              <a:rPr lang="en-MY" dirty="0" err="1"/>
              <a:t>hypoperfusion</a:t>
            </a:r>
            <a:r>
              <a:rPr lang="en-MY" dirty="0"/>
              <a:t> and onset of worsening circulatory and metabolic imbalances.</a:t>
            </a:r>
          </a:p>
          <a:p>
            <a:endParaRPr lang="en-MY" dirty="0"/>
          </a:p>
          <a:p>
            <a:r>
              <a:rPr lang="en-MY" dirty="0"/>
              <a:t>In the setting of persistent oxygen deficit consequent to widespread tissue hypoxia, intracellular aerobic respiration become anaerobic glycolysis with excessive production of lactic acid- metabolic acidosis. </a:t>
            </a:r>
          </a:p>
          <a:p>
            <a:endParaRPr lang="en-MY" dirty="0"/>
          </a:p>
          <a:p>
            <a:r>
              <a:rPr lang="en-MY" dirty="0"/>
              <a:t>Lowers the tissue pH and blunts the vasomotor response; arterioles dilate, and blood begins to pool in the microcirculation. </a:t>
            </a:r>
          </a:p>
          <a:p>
            <a:endParaRPr lang="en-MY" dirty="0"/>
          </a:p>
          <a:p>
            <a:r>
              <a:rPr lang="en-MY" dirty="0"/>
              <a:t>Peripheral pooling worsens the cardiac output, and caused endothelial cells were at risk for developing anoxic injury with subsequent disseminated intravascular coagulation. </a:t>
            </a:r>
          </a:p>
          <a:p>
            <a:endParaRPr lang="en-MY" dirty="0"/>
          </a:p>
          <a:p>
            <a:r>
              <a:rPr lang="en-MY" dirty="0"/>
              <a:t>With widespread tissue hypoxia, vital organs are affected and begin to fail.</a:t>
            </a:r>
          </a:p>
          <a:p>
            <a:endParaRPr lang="en-MY" dirty="0"/>
          </a:p>
        </p:txBody>
      </p:sp>
      <p:sp>
        <p:nvSpPr>
          <p:cNvPr id="3" name="Title 2"/>
          <p:cNvSpPr>
            <a:spLocks noGrp="1"/>
          </p:cNvSpPr>
          <p:nvPr>
            <p:ph type="title"/>
          </p:nvPr>
        </p:nvSpPr>
        <p:spPr/>
        <p:txBody>
          <a:bodyPr/>
          <a:lstStyle/>
          <a:p>
            <a:pPr algn="l"/>
            <a:r>
              <a:rPr lang="en-US" dirty="0"/>
              <a:t>2. PROGRESSIVE STAGE</a:t>
            </a:r>
            <a:endParaRPr lang="en-MY" dirty="0"/>
          </a:p>
        </p:txBody>
      </p:sp>
    </p:spTree>
    <p:extLst>
      <p:ext uri="{BB962C8B-B14F-4D97-AF65-F5344CB8AC3E}">
        <p14:creationId xmlns:p14="http://schemas.microsoft.com/office/powerpoint/2010/main" val="42856484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500174"/>
            <a:ext cx="8407893" cy="5025171"/>
          </a:xfrm>
        </p:spPr>
        <p:txBody>
          <a:bodyPr>
            <a:normAutofit fontScale="77500" lnSpcReduction="20000"/>
          </a:bodyPr>
          <a:lstStyle/>
          <a:p>
            <a:r>
              <a:rPr lang="en-MY" dirty="0"/>
              <a:t>Survival is not possible even if the hemodynamic defects are corrected due to the severe cellular and tissue injuries.</a:t>
            </a:r>
          </a:p>
          <a:p>
            <a:endParaRPr lang="en-MY" dirty="0"/>
          </a:p>
          <a:p>
            <a:r>
              <a:rPr lang="en-MY" dirty="0"/>
              <a:t>Patients who are in profound shock for a prolonged period of time become ‘</a:t>
            </a:r>
            <a:r>
              <a:rPr lang="en-MY" dirty="0" err="1"/>
              <a:t>unresuscitatable</a:t>
            </a:r>
            <a:r>
              <a:rPr lang="en-MY" dirty="0"/>
              <a:t>’.</a:t>
            </a:r>
          </a:p>
          <a:p>
            <a:endParaRPr lang="en-MY" dirty="0"/>
          </a:p>
          <a:p>
            <a:r>
              <a:rPr lang="en-MY" dirty="0"/>
              <a:t>Failure of the compensatory mechanism. </a:t>
            </a:r>
          </a:p>
          <a:p>
            <a:endParaRPr lang="en-MY" dirty="0"/>
          </a:p>
          <a:p>
            <a:r>
              <a:rPr lang="en-MY" dirty="0"/>
              <a:t>Myocardial depression and loss of responsiveness to fluid or inotropic therapy.</a:t>
            </a:r>
          </a:p>
          <a:p>
            <a:endParaRPr lang="en-MY" dirty="0"/>
          </a:p>
          <a:p>
            <a:r>
              <a:rPr lang="en-MY" dirty="0"/>
              <a:t>Loss of the ability to maintain systemic vascular resistance and further hypotension ensues.</a:t>
            </a:r>
          </a:p>
        </p:txBody>
      </p:sp>
      <p:sp>
        <p:nvSpPr>
          <p:cNvPr id="3" name="Title 2"/>
          <p:cNvSpPr>
            <a:spLocks noGrp="1"/>
          </p:cNvSpPr>
          <p:nvPr>
            <p:ph type="title"/>
          </p:nvPr>
        </p:nvSpPr>
        <p:spPr/>
        <p:txBody>
          <a:bodyPr/>
          <a:lstStyle/>
          <a:p>
            <a:pPr algn="l"/>
            <a:r>
              <a:rPr lang="en-US" dirty="0"/>
              <a:t>3. Irreversible stage</a:t>
            </a:r>
            <a:endParaRPr lang="en-MY" dirty="0"/>
          </a:p>
        </p:txBody>
      </p:sp>
    </p:spTree>
    <p:extLst>
      <p:ext uri="{BB962C8B-B14F-4D97-AF65-F5344CB8AC3E}">
        <p14:creationId xmlns:p14="http://schemas.microsoft.com/office/powerpoint/2010/main" val="1603559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17549"/>
            <a:ext cx="8229600" cy="4525963"/>
          </a:xfrm>
        </p:spPr>
        <p:txBody>
          <a:bodyPr>
            <a:normAutofit/>
          </a:bodyPr>
          <a:lstStyle/>
          <a:p>
            <a:r>
              <a:rPr lang="en-US" sz="2400" dirty="0">
                <a:solidFill>
                  <a:srgbClr val="FF0000"/>
                </a:solidFill>
              </a:rPr>
              <a:t>Cellular response to shock</a:t>
            </a:r>
          </a:p>
          <a:p>
            <a:endParaRPr lang="en-US" sz="2800" dirty="0">
              <a:solidFill>
                <a:srgbClr val="FF0000"/>
              </a:solidFill>
            </a:endParaRPr>
          </a:p>
          <a:p>
            <a:endParaRPr lang="en-US" sz="2800" dirty="0">
              <a:solidFill>
                <a:srgbClr val="FF0000"/>
              </a:solidFill>
            </a:endParaRPr>
          </a:p>
          <a:p>
            <a:pPr>
              <a:buFont typeface="Wingdings" panose="05000000000000000000" pitchFamily="2" charset="2"/>
              <a:buChar char="Ø"/>
            </a:pPr>
            <a:endParaRPr lang="en-US" sz="2800" dirty="0">
              <a:solidFill>
                <a:srgbClr val="FF0000"/>
              </a:solidFill>
            </a:endParaRPr>
          </a:p>
          <a:p>
            <a:pPr>
              <a:buFont typeface="Wingdings" panose="05000000000000000000" pitchFamily="2" charset="2"/>
              <a:buChar char="v"/>
            </a:pPr>
            <a:endParaRPr lang="en-MY" dirty="0">
              <a:solidFill>
                <a:srgbClr val="FF0000"/>
              </a:solidFill>
            </a:endParaRPr>
          </a:p>
        </p:txBody>
      </p:sp>
      <p:sp>
        <p:nvSpPr>
          <p:cNvPr id="3" name="Title 2"/>
          <p:cNvSpPr>
            <a:spLocks noGrp="1"/>
          </p:cNvSpPr>
          <p:nvPr>
            <p:ph type="title"/>
          </p:nvPr>
        </p:nvSpPr>
        <p:spPr>
          <a:xfrm>
            <a:off x="457200" y="-142900"/>
            <a:ext cx="8229600" cy="1143000"/>
          </a:xfrm>
        </p:spPr>
        <p:txBody>
          <a:bodyPr/>
          <a:lstStyle/>
          <a:p>
            <a:pPr algn="l"/>
            <a:r>
              <a:rPr lang="en-US" dirty="0"/>
              <a:t>Pathophysiology of shock</a:t>
            </a:r>
            <a:endParaRPr lang="en-MY"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552" y="1071546"/>
            <a:ext cx="8247290" cy="5786454"/>
          </a:xfrm>
          <a:prstGeom prst="rect">
            <a:avLst/>
          </a:prstGeom>
        </p:spPr>
      </p:pic>
    </p:spTree>
    <p:extLst>
      <p:ext uri="{BB962C8B-B14F-4D97-AF65-F5344CB8AC3E}">
        <p14:creationId xmlns:p14="http://schemas.microsoft.com/office/powerpoint/2010/main" val="31818978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2727</TotalTime>
  <Words>4726</Words>
  <Application>Microsoft Office PowerPoint</Application>
  <PresentationFormat>On-screen Show (4:3)</PresentationFormat>
  <Paragraphs>443</Paragraphs>
  <Slides>68</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68</vt:i4>
      </vt:variant>
    </vt:vector>
  </HeadingPairs>
  <TitlesOfParts>
    <vt:vector size="75" baseType="lpstr">
      <vt:lpstr>Aharoni</vt:lpstr>
      <vt:lpstr>Andalus</vt:lpstr>
      <vt:lpstr>Arial</vt:lpstr>
      <vt:lpstr>Calibri</vt:lpstr>
      <vt:lpstr>Symbol</vt:lpstr>
      <vt:lpstr>Wingdings</vt:lpstr>
      <vt:lpstr>Office Theme</vt:lpstr>
      <vt:lpstr>SHOCK</vt:lpstr>
      <vt:lpstr> The definition of shock has evolved in parallel with our understanding of the phenomenon. </vt:lpstr>
      <vt:lpstr>What is Shock???</vt:lpstr>
      <vt:lpstr>DO2 </vt:lpstr>
      <vt:lpstr>Stages of shock</vt:lpstr>
      <vt:lpstr>1. Non-progressive stage</vt:lpstr>
      <vt:lpstr>2. PROGRESSIVE STAGE</vt:lpstr>
      <vt:lpstr>3. Irreversible stage</vt:lpstr>
      <vt:lpstr>Pathophysiology of shock</vt:lpstr>
      <vt:lpstr>PowerPoint Presentation</vt:lpstr>
      <vt:lpstr>Pathophysiology of shock</vt:lpstr>
      <vt:lpstr>Clinical features of shock</vt:lpstr>
      <vt:lpstr>Classification of shock</vt:lpstr>
      <vt:lpstr>Hypovolaemic – najčešći;  višestruka etiologija </vt:lpstr>
      <vt:lpstr>PowerPoint Presentation</vt:lpstr>
      <vt:lpstr>PowerPoint Presentation</vt:lpstr>
      <vt:lpstr>Imati u vidu da 7% TT je volumen krvi što bi za 70kg bilo 5L ; za gojaznog prema idealnoj masi a ne  aktuelnoj masi</vt:lpstr>
      <vt:lpstr>Treatment to Hypovolaemic shock</vt:lpstr>
      <vt:lpstr>Fluidi </vt:lpstr>
      <vt:lpstr>Vazopresori i inotropi </vt:lpstr>
      <vt:lpstr>PowerPoint Presentation</vt:lpstr>
      <vt:lpstr>Control of Bleading </vt:lpstr>
      <vt:lpstr>PowerPoint Presentation</vt:lpstr>
      <vt:lpstr>Cardiogenic shock</vt:lpstr>
      <vt:lpstr>PowerPoint Presentation</vt:lpstr>
      <vt:lpstr>PowerPoint Presentation</vt:lpstr>
      <vt:lpstr>PowerPoint Presentation</vt:lpstr>
      <vt:lpstr>Treatment to Cardiogenic shock</vt:lpstr>
      <vt:lpstr>Obstructive shock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Endocrine shock</vt:lpstr>
      <vt:lpstr>PowerPoint Presentation</vt:lpstr>
      <vt:lpstr>Distributive shock</vt:lpstr>
      <vt:lpstr>Anaphylactic shock</vt:lpstr>
      <vt:lpstr>PowerPoint Presentation</vt:lpstr>
      <vt:lpstr>PowerPoint Presentation</vt:lpstr>
      <vt:lpstr>PowerPoint Presentation</vt:lpstr>
      <vt:lpstr>Neurogenic shock</vt:lpstr>
      <vt:lpstr>Treatment of Anaphylactic Shock</vt:lpstr>
      <vt:lpstr>Treatment of Neurogenic Shock</vt:lpstr>
      <vt:lpstr>Septic shock</vt:lpstr>
      <vt:lpstr>PowerPoint Presentation</vt:lpstr>
      <vt:lpstr>PowerPoint Presentation</vt:lpstr>
      <vt:lpstr>3 phases</vt:lpstr>
      <vt:lpstr>PowerPoint Presentation</vt:lpstr>
      <vt:lpstr>Clinical manifestations:</vt:lpstr>
      <vt:lpstr>Treatment of Septic Shock</vt:lpstr>
      <vt:lpstr>Complications </vt:lpstr>
      <vt:lpstr>PowerPoint Presentation</vt:lpstr>
      <vt:lpstr>PowerPoint Presentation</vt:lpstr>
      <vt:lpstr>PowerPoint Presentation</vt:lpstr>
      <vt:lpstr> Anesthesia</vt:lpstr>
      <vt:lpstr>Anesthesia</vt:lpstr>
      <vt:lpstr>] Medical uses  </vt:lpstr>
      <vt:lpstr>ASA</vt:lpstr>
      <vt:lpstr>ASA</vt:lpstr>
      <vt:lpstr>General anesthetic</vt:lpstr>
      <vt:lpstr>Monitoring </vt:lpstr>
      <vt:lpstr>Sedation</vt:lpstr>
      <vt:lpstr>Regional anesthesia </vt:lpstr>
      <vt:lpstr>Types of regional anesthesia</vt:lpstr>
      <vt:lpstr>Spinal, epidural and caudal anesthesia </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Definition of Shock</dc:title>
  <dc:creator>USER</dc:creator>
  <cp:lastModifiedBy>Korisnik</cp:lastModifiedBy>
  <cp:revision>65</cp:revision>
  <cp:lastPrinted>2023-06-24T10:12:40Z</cp:lastPrinted>
  <dcterms:created xsi:type="dcterms:W3CDTF">2015-12-05T17:26:34Z</dcterms:created>
  <dcterms:modified xsi:type="dcterms:W3CDTF">2025-04-16T20:28:11Z</dcterms:modified>
</cp:coreProperties>
</file>